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embeddedFontLst>
    <p:embeddedFont>
      <p:font typeface="Merriweather" panose="02060503050406030704" pitchFamily="18"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8"/>
  </p:normalViewPr>
  <p:slideViewPr>
    <p:cSldViewPr snapToGrid="0">
      <p:cViewPr varScale="1">
        <p:scale>
          <a:sx n="123" d="100"/>
          <a:sy n="123" d="100"/>
        </p:scale>
        <p:origin x="5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91422e372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791422e3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91422e372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91422e37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 Bernard Biographer theorizes that Francie Francophile’s two years in Paris had a profound influence on her songwriting. Bernard wants to use excerpts of Francie’s diary and lyrics from her songs in his biography, The </a:t>
            </a:r>
            <a:r>
              <a:rPr lang="en" i="1"/>
              <a:t>Sway of the Seine</a:t>
            </a:r>
            <a:r>
              <a:rPr lang="en"/>
              <a:t>, to document the connection between Francie’s Parisian adventures and the themes in her discography.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Could this use be fair?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 Since Bernard wants to use the copyrighted material from Francie’s diary and songs to lend credibility to his theory, his use is fair-use eligible under the principle #2. However, if he wants to stay comfortably within the bounds of fair use, Bernard will need to review the limitations to this principle. Bernard will find that the limitations suggest that he should limit the length of excerpts from Francie’s diary and lyrics from her songs to an amount that will allow his reader to assess the validity of his theory about her time in Paris and her songwriting, but no more. What amount is “reasonable” depends on the context. For example, at some point in his book Bernard may need to copy several entries from Francie’s diary to lend credence to his theory, but at another point, a choice quote or two may be sufficient. Likewise, in some cases Bernard may need to use several verses from Francie’s songs to support his point, while in other cases a line or two will suffice. Moreover, Bernard should avoid including passages from Francie’s diary or lyrics from her songs that are entertaining but unrelated to the points he is making in his biography. Finally, Bernard should credit the material to Francie in a reasonable manner.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b860ec9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b860ec9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 Amy Amphibian wants to create a database of scientific articles and use data mining technology to evaluate how frequently a particular species of frog is used for scientific research and testing.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Could this use be fair?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 Because Amy wants to create a digital database of copyrighted material for non-consumptive analysis across the collection or articles for scholarly purposes, her use is fair-use eligible under principle #3. However, Amy will need to review the limitations to this principle to ensure that her use stays within the bounds of fair use. Amy will find that the limitations suggest that she should not use the copyrighted material in other ways (for example, to provide digital access to the entire text of the articles), unless she has an independent justification for doing so (such as a license from the rights holder). Amy should also review the terms of use governing her access to the articles to see whether she is bound by any contractual limitations on 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91422e372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791422e372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Q: Art historian Martha Marx wants to include reproductions of Freddy Fresco’s paintings in her book </a:t>
            </a:r>
            <a:r>
              <a:rPr lang="en" i="1"/>
              <a:t>Class, Clout, and Color</a:t>
            </a:r>
            <a:r>
              <a:rPr lang="en"/>
              <a:t>, which analyzes how class and power struggles are reflected in the artist’s work.</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Could this use be fair?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 Since Martha Marx is specifically discussing Freddy Fresco’s paintings, her use is fair-use eligible under principle #1. However, Martha will need to review the limitations to this principle to ensure that her use does not exceed the limits of fair use. When reviewing the limitations, Martha Marx will find that she should only use as much of Freddy’s paintings as reasonably appropriate to enable her reader to understand her analysis of how class and power struggles are represented in Freddy’s works. What amount is “reasonable” depends on context. In some situations, Martha may only need to use a thumbnail or section of one of Freddy’s paintings to communicate her point. In other cases, she may need to reproduce an entire painting in detail for her point to be clear. Further, Martha should make it clear in the text of her book why each work has been reproduced. Finally, she should credit the paintings to Freddy Fresco in a reasonable manner.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91422e372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91422e372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674EA7"/>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pic>
        <p:nvPicPr>
          <p:cNvPr id="14" name="Google Shape;14;p2"/>
          <p:cNvPicPr preferRelativeResize="0"/>
          <p:nvPr/>
        </p:nvPicPr>
        <p:blipFill rotWithShape="1">
          <a:blip r:embed="rId2">
            <a:alphaModFix/>
          </a:blip>
          <a:srcRect r="5336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B4A7D6"/>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8E7CC3"/>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txBox="1"/>
          <p:nvPr/>
        </p:nvSpPr>
        <p:spPr>
          <a:xfrm>
            <a:off x="645825" y="2724325"/>
            <a:ext cx="7832700" cy="2152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900">
              <a:solidFill>
                <a:srgbClr val="2C3E50"/>
              </a:solidFill>
              <a:latin typeface="Calibri"/>
              <a:ea typeface="Calibri"/>
              <a:cs typeface="Calibri"/>
              <a:sym typeface="Calibri"/>
            </a:endParaRPr>
          </a:p>
          <a:p>
            <a:pPr marL="0" lvl="0" indent="0" algn="l" rtl="0">
              <a:lnSpc>
                <a:spcPct val="100000"/>
              </a:lnSpc>
              <a:spcBef>
                <a:spcPts val="700"/>
              </a:spcBef>
              <a:spcAft>
                <a:spcPts val="700"/>
              </a:spcAft>
              <a:buNone/>
            </a:pPr>
            <a:endParaRPr sz="900">
              <a:solidFill>
                <a:srgbClr val="2C3E50"/>
              </a:solidFill>
              <a:latin typeface="Calibri"/>
              <a:ea typeface="Calibri"/>
              <a:cs typeface="Calibri"/>
              <a:sym typeface="Calibri"/>
            </a:endParaRPr>
          </a:p>
        </p:txBody>
      </p:sp>
      <p:sp>
        <p:nvSpPr>
          <p:cNvPr id="331" name="Google Shape;331;p11"/>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
        <p:nvSpPr>
          <p:cNvPr id="332" name="Google Shape;332;p11"/>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sz="2000">
              <a:solidFill>
                <a:srgbClr val="2C3E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p:nvPr/>
        </p:nvSpPr>
        <p:spPr>
          <a:xfrm>
            <a:off x="4375" y="3400"/>
            <a:ext cx="3986700" cy="51435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8E7CC3"/>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8E7CC3"/>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4"/>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4"/>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 name="Google Shape;35;p4"/>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 name="Google Shape;36;p4"/>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4"/>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4"/>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4"/>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4"/>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4"/>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4"/>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4"/>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4"/>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4"/>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4"/>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4"/>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4"/>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4"/>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4"/>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4"/>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4"/>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4"/>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4"/>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4"/>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4"/>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4"/>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4"/>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4"/>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4"/>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4"/>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4"/>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4"/>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4"/>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4"/>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4"/>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4"/>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4"/>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4"/>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4"/>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4"/>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4"/>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4"/>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4"/>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4"/>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4"/>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4"/>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4"/>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4"/>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4"/>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4"/>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4"/>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4"/>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4"/>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4"/>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4"/>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4"/>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4"/>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4"/>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4"/>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4"/>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4"/>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4"/>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4"/>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4"/>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4"/>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4"/>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4"/>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4"/>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4"/>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4"/>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4"/>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4"/>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4"/>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4"/>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4"/>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4"/>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4"/>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4"/>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4"/>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4"/>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4"/>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4"/>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4"/>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4"/>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4"/>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4"/>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4"/>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4"/>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4"/>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4"/>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4"/>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4"/>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4"/>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4"/>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4"/>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4"/>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4"/>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4"/>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4"/>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4"/>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4"/>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4"/>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4"/>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4"/>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4"/>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4"/>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4"/>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4"/>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4"/>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4"/>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4"/>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4"/>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4"/>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4"/>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4"/>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4"/>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4"/>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4"/>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4"/>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4"/>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4"/>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4"/>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4"/>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4"/>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4"/>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4"/>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4"/>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4"/>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4"/>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4"/>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4"/>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4"/>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4"/>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4"/>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4"/>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4"/>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4"/>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4"/>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4"/>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4"/>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4"/>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4"/>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4"/>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4"/>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4"/>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4"/>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4"/>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4"/>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4"/>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4"/>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4"/>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4"/>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4"/>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4"/>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4"/>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4"/>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4"/>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4"/>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4"/>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4"/>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4"/>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4"/>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4"/>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4"/>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4"/>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4"/>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4"/>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4"/>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4"/>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4"/>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4"/>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4"/>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4"/>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4"/>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4"/>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4"/>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4"/>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4"/>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4"/>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4"/>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4"/>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4"/>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4"/>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4"/>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4"/>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4"/>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4"/>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4"/>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4"/>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4"/>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4"/>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4"/>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4"/>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4"/>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4"/>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4"/>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4"/>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4"/>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4"/>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4"/>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4"/>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4"/>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4"/>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4"/>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4"/>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4"/>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4"/>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4"/>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4"/>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4"/>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4"/>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4"/>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4"/>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4"/>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4"/>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4"/>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4"/>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4"/>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4"/>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4"/>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4"/>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4"/>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4"/>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4"/>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4"/>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4"/>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4"/>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4"/>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4"/>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4"/>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4"/>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4"/>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4"/>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4"/>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4"/>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4"/>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4"/>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4"/>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4"/>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4"/>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4"/>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4"/>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4"/>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4"/>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4"/>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4"/>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4"/>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4"/>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4"/>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4"/>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4"/>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4"/>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89" name="Google Shape;289;p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0" name="Google Shape;290;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1"/>
        <p:cNvGrpSpPr/>
        <p:nvPr/>
      </p:nvGrpSpPr>
      <p:grpSpPr>
        <a:xfrm>
          <a:off x="0" y="0"/>
          <a:ext cx="0" cy="0"/>
          <a:chOff x="0" y="0"/>
          <a:chExt cx="0" cy="0"/>
        </a:xfrm>
      </p:grpSpPr>
      <p:sp>
        <p:nvSpPr>
          <p:cNvPr id="292" name="Google Shape;29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w="9525" cap="flat" cmpd="sng">
            <a:solidFill>
              <a:srgbClr val="8E7CC3"/>
            </a:solidFill>
            <a:prstDash val="lgDash"/>
            <a:round/>
            <a:headEnd type="none" w="med" len="med"/>
            <a:tailEnd type="none" w="med" len="med"/>
          </a:ln>
        </p:spPr>
      </p:cxnSp>
      <p:cxnSp>
        <p:nvCxnSpPr>
          <p:cNvPr id="294" name="Google Shape;294;p5"/>
          <p:cNvCxnSpPr/>
          <p:nvPr/>
        </p:nvCxnSpPr>
        <p:spPr>
          <a:xfrm flipH="1">
            <a:off x="2070600" y="2592800"/>
            <a:ext cx="500100" cy="2558100"/>
          </a:xfrm>
          <a:prstGeom prst="straightConnector1">
            <a:avLst/>
          </a:prstGeom>
          <a:noFill/>
          <a:ln w="9525" cap="flat" cmpd="sng">
            <a:solidFill>
              <a:srgbClr val="8E7CC3"/>
            </a:solidFill>
            <a:prstDash val="lgDash"/>
            <a:round/>
            <a:headEnd type="none" w="med" len="med"/>
            <a:tailEnd type="none" w="med" len="med"/>
          </a:ln>
        </p:spPr>
      </p:cxnSp>
      <p:sp>
        <p:nvSpPr>
          <p:cNvPr id="295" name="Google Shape;295;p5"/>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297"/>
        <p:cNvGrpSpPr/>
        <p:nvPr/>
      </p:nvGrpSpPr>
      <p:grpSpPr>
        <a:xfrm>
          <a:off x="0" y="0"/>
          <a:ext cx="0" cy="0"/>
          <a:chOff x="0" y="0"/>
          <a:chExt cx="0" cy="0"/>
        </a:xfrm>
      </p:grpSpPr>
      <p:sp>
        <p:nvSpPr>
          <p:cNvPr id="298" name="Google Shape;29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9" name="Google Shape;299;p6"/>
          <p:cNvSpPr/>
          <p:nvPr/>
        </p:nvSpPr>
        <p:spPr>
          <a:xfrm rot="-5400000">
            <a:off x="-1331200" y="1323650"/>
            <a:ext cx="5158600" cy="2496200"/>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 name="Google Shape;300;p6"/>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1" name="Google Shape;301;p6"/>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2" name="Google Shape;302;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12"/>
        <p:cNvGrpSpPr/>
        <p:nvPr/>
      </p:nvGrpSpPr>
      <p:grpSpPr>
        <a:xfrm>
          <a:off x="0" y="0"/>
          <a:ext cx="0" cy="0"/>
          <a:chOff x="0" y="0"/>
          <a:chExt cx="0" cy="0"/>
        </a:xfrm>
      </p:grpSpPr>
      <p:sp>
        <p:nvSpPr>
          <p:cNvPr id="313" name="Google Shape;313;p8"/>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14" name="Google Shape;314;p8"/>
          <p:cNvSpPr/>
          <p:nvPr/>
        </p:nvSpPr>
        <p:spPr>
          <a:xfrm>
            <a:off x="4572000" y="914400"/>
            <a:ext cx="2291100" cy="2291100"/>
          </a:xfrm>
          <a:prstGeom prst="ellipse">
            <a:avLst/>
          </a:prstGeom>
          <a:noFill/>
          <a:ln w="9525" cap="rnd" cmpd="sng">
            <a:solidFill>
              <a:srgbClr val="8E7CC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
        <p:nvSpPr>
          <p:cNvPr id="315" name="Google Shape;315;p8"/>
          <p:cNvSpPr/>
          <p:nvPr/>
        </p:nvSpPr>
        <p:spPr>
          <a:xfrm rot="-5400000">
            <a:off x="-1331200" y="1323650"/>
            <a:ext cx="5158600" cy="2496200"/>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17" name="Google Shape;317;p8"/>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18" name="Google Shape;318;p8"/>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19"/>
        <p:cNvGrpSpPr/>
        <p:nvPr/>
      </p:nvGrpSpPr>
      <p:grpSpPr>
        <a:xfrm>
          <a:off x="0" y="0"/>
          <a:ext cx="0" cy="0"/>
          <a:chOff x="0" y="0"/>
          <a:chExt cx="0" cy="0"/>
        </a:xfrm>
      </p:grpSpPr>
      <p:sp>
        <p:nvSpPr>
          <p:cNvPr id="320" name="Google Shape;32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unsplash.com/@chriskaridis" TargetMode="External"/><Relationship Id="rId5" Type="http://schemas.openxmlformats.org/officeDocument/2006/relationships/hyperlink" Target="https://unsplash.com/@davidclode" TargetMode="External"/><Relationship Id="rId4" Type="http://schemas.openxmlformats.org/officeDocument/2006/relationships/hyperlink" Target="https://unsplash.com/@auntneece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txBox="1"/>
          <p:nvPr/>
        </p:nvSpPr>
        <p:spPr>
          <a:xfrm>
            <a:off x="2647550" y="1625425"/>
            <a:ext cx="6496500" cy="147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Fair Use for Nonfiction Authors</a:t>
            </a:r>
            <a:endParaRPr sz="4200" b="1">
              <a:solidFill>
                <a:srgbClr val="674EA7"/>
              </a:solidFill>
              <a:latin typeface="Calibri"/>
              <a:ea typeface="Calibri"/>
              <a:cs typeface="Calibri"/>
              <a:sym typeface="Calibri"/>
            </a:endParaRPr>
          </a:p>
        </p:txBody>
      </p:sp>
      <p:sp>
        <p:nvSpPr>
          <p:cNvPr id="338" name="Google Shape;338;p12"/>
          <p:cNvSpPr/>
          <p:nvPr/>
        </p:nvSpPr>
        <p:spPr>
          <a:xfrm>
            <a:off x="1345429" y="1704742"/>
            <a:ext cx="418942" cy="429538"/>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2"/>
          <p:cNvSpPr txBox="1"/>
          <p:nvPr/>
        </p:nvSpPr>
        <p:spPr>
          <a:xfrm>
            <a:off x="0" y="2144150"/>
            <a:ext cx="2341500" cy="1266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700" b="1">
                <a:solidFill>
                  <a:srgbClr val="FFFFFF"/>
                </a:solidFill>
                <a:latin typeface="Calibri"/>
                <a:ea typeface="Calibri"/>
                <a:cs typeface="Calibri"/>
                <a:sym typeface="Calibri"/>
              </a:rPr>
              <a:t>Test Your Understanding</a:t>
            </a:r>
            <a:endParaRPr sz="2700" b="1">
              <a:solidFill>
                <a:srgbClr val="FFFFFF"/>
              </a:solidFill>
              <a:latin typeface="Calibri"/>
              <a:ea typeface="Calibri"/>
              <a:cs typeface="Calibri"/>
              <a:sym typeface="Calibri"/>
            </a:endParaRPr>
          </a:p>
        </p:txBody>
      </p:sp>
      <p:sp>
        <p:nvSpPr>
          <p:cNvPr id="340" name="Google Shape;340;p12"/>
          <p:cNvSpPr/>
          <p:nvPr/>
        </p:nvSpPr>
        <p:spPr>
          <a:xfrm>
            <a:off x="792554" y="1451279"/>
            <a:ext cx="756390" cy="936483"/>
          </a:xfrm>
          <a:custGeom>
            <a:avLst/>
            <a:gdLst/>
            <a:ahLst/>
            <a:cxnLst/>
            <a:rect l="l" t="t" r="r" b="b"/>
            <a:pathLst>
              <a:path w="16863" h="20878" extrusionOk="0">
                <a:moveTo>
                  <a:pt x="974" y="1801"/>
                </a:moveTo>
                <a:lnTo>
                  <a:pt x="1144" y="1825"/>
                </a:lnTo>
                <a:lnTo>
                  <a:pt x="1314" y="1874"/>
                </a:lnTo>
                <a:lnTo>
                  <a:pt x="1436" y="1874"/>
                </a:lnTo>
                <a:lnTo>
                  <a:pt x="1455" y="2041"/>
                </a:lnTo>
                <a:lnTo>
                  <a:pt x="1455" y="2041"/>
                </a:lnTo>
                <a:lnTo>
                  <a:pt x="1412" y="2020"/>
                </a:lnTo>
                <a:lnTo>
                  <a:pt x="1290" y="1995"/>
                </a:lnTo>
                <a:lnTo>
                  <a:pt x="1168" y="1995"/>
                </a:lnTo>
                <a:lnTo>
                  <a:pt x="998" y="2068"/>
                </a:lnTo>
                <a:lnTo>
                  <a:pt x="828" y="2166"/>
                </a:lnTo>
                <a:lnTo>
                  <a:pt x="657" y="2287"/>
                </a:lnTo>
                <a:lnTo>
                  <a:pt x="511" y="2409"/>
                </a:lnTo>
                <a:lnTo>
                  <a:pt x="487" y="2093"/>
                </a:lnTo>
                <a:lnTo>
                  <a:pt x="438" y="1801"/>
                </a:lnTo>
                <a:lnTo>
                  <a:pt x="609" y="1825"/>
                </a:lnTo>
                <a:lnTo>
                  <a:pt x="974" y="1801"/>
                </a:lnTo>
                <a:close/>
                <a:moveTo>
                  <a:pt x="1460" y="2093"/>
                </a:moveTo>
                <a:lnTo>
                  <a:pt x="1509" y="2774"/>
                </a:lnTo>
                <a:lnTo>
                  <a:pt x="1509" y="2774"/>
                </a:lnTo>
                <a:lnTo>
                  <a:pt x="1387" y="2750"/>
                </a:lnTo>
                <a:lnTo>
                  <a:pt x="1314" y="2774"/>
                </a:lnTo>
                <a:lnTo>
                  <a:pt x="1266" y="2798"/>
                </a:lnTo>
                <a:lnTo>
                  <a:pt x="925" y="3042"/>
                </a:lnTo>
                <a:lnTo>
                  <a:pt x="560" y="3309"/>
                </a:lnTo>
                <a:lnTo>
                  <a:pt x="511" y="3358"/>
                </a:lnTo>
                <a:lnTo>
                  <a:pt x="511" y="2847"/>
                </a:lnTo>
                <a:lnTo>
                  <a:pt x="536" y="2823"/>
                </a:lnTo>
                <a:lnTo>
                  <a:pt x="706" y="2725"/>
                </a:lnTo>
                <a:lnTo>
                  <a:pt x="852" y="2604"/>
                </a:lnTo>
                <a:lnTo>
                  <a:pt x="1193" y="2409"/>
                </a:lnTo>
                <a:lnTo>
                  <a:pt x="1290" y="2360"/>
                </a:lnTo>
                <a:lnTo>
                  <a:pt x="1363" y="2287"/>
                </a:lnTo>
                <a:lnTo>
                  <a:pt x="1460" y="2117"/>
                </a:lnTo>
                <a:lnTo>
                  <a:pt x="1460" y="2093"/>
                </a:lnTo>
                <a:close/>
                <a:moveTo>
                  <a:pt x="13237" y="803"/>
                </a:moveTo>
                <a:lnTo>
                  <a:pt x="13408" y="949"/>
                </a:lnTo>
                <a:lnTo>
                  <a:pt x="13675" y="1192"/>
                </a:lnTo>
                <a:lnTo>
                  <a:pt x="13943" y="1436"/>
                </a:lnTo>
                <a:lnTo>
                  <a:pt x="14211" y="1655"/>
                </a:lnTo>
                <a:lnTo>
                  <a:pt x="14454" y="1922"/>
                </a:lnTo>
                <a:lnTo>
                  <a:pt x="14721" y="2214"/>
                </a:lnTo>
                <a:lnTo>
                  <a:pt x="14989" y="2482"/>
                </a:lnTo>
                <a:lnTo>
                  <a:pt x="15500" y="3017"/>
                </a:lnTo>
                <a:lnTo>
                  <a:pt x="15670" y="3188"/>
                </a:lnTo>
                <a:lnTo>
                  <a:pt x="15816" y="3382"/>
                </a:lnTo>
                <a:lnTo>
                  <a:pt x="15938" y="3577"/>
                </a:lnTo>
                <a:lnTo>
                  <a:pt x="16108" y="3772"/>
                </a:lnTo>
                <a:lnTo>
                  <a:pt x="15743" y="3796"/>
                </a:lnTo>
                <a:lnTo>
                  <a:pt x="15403" y="3820"/>
                </a:lnTo>
                <a:lnTo>
                  <a:pt x="14697" y="3820"/>
                </a:lnTo>
                <a:lnTo>
                  <a:pt x="14016" y="3796"/>
                </a:lnTo>
                <a:lnTo>
                  <a:pt x="13651" y="3772"/>
                </a:lnTo>
                <a:lnTo>
                  <a:pt x="13310" y="3820"/>
                </a:lnTo>
                <a:lnTo>
                  <a:pt x="13262" y="3042"/>
                </a:lnTo>
                <a:lnTo>
                  <a:pt x="13213" y="2239"/>
                </a:lnTo>
                <a:lnTo>
                  <a:pt x="13189" y="1874"/>
                </a:lnTo>
                <a:lnTo>
                  <a:pt x="13189" y="1533"/>
                </a:lnTo>
                <a:lnTo>
                  <a:pt x="13237" y="803"/>
                </a:lnTo>
                <a:close/>
                <a:moveTo>
                  <a:pt x="1533" y="3163"/>
                </a:moveTo>
                <a:lnTo>
                  <a:pt x="1533" y="3455"/>
                </a:lnTo>
                <a:lnTo>
                  <a:pt x="1363" y="3553"/>
                </a:lnTo>
                <a:lnTo>
                  <a:pt x="1217" y="3650"/>
                </a:lnTo>
                <a:lnTo>
                  <a:pt x="901" y="3918"/>
                </a:lnTo>
                <a:lnTo>
                  <a:pt x="706" y="4064"/>
                </a:lnTo>
                <a:lnTo>
                  <a:pt x="511" y="4210"/>
                </a:lnTo>
                <a:lnTo>
                  <a:pt x="511" y="3845"/>
                </a:lnTo>
                <a:lnTo>
                  <a:pt x="511" y="3747"/>
                </a:lnTo>
                <a:lnTo>
                  <a:pt x="657" y="3699"/>
                </a:lnTo>
                <a:lnTo>
                  <a:pt x="803" y="3626"/>
                </a:lnTo>
                <a:lnTo>
                  <a:pt x="1047" y="3455"/>
                </a:lnTo>
                <a:lnTo>
                  <a:pt x="1387" y="3236"/>
                </a:lnTo>
                <a:lnTo>
                  <a:pt x="1533" y="3163"/>
                </a:lnTo>
                <a:close/>
                <a:moveTo>
                  <a:pt x="1558" y="3942"/>
                </a:moveTo>
                <a:lnTo>
                  <a:pt x="1533" y="4404"/>
                </a:lnTo>
                <a:lnTo>
                  <a:pt x="1533" y="4526"/>
                </a:lnTo>
                <a:lnTo>
                  <a:pt x="1193" y="4745"/>
                </a:lnTo>
                <a:lnTo>
                  <a:pt x="852" y="4988"/>
                </a:lnTo>
                <a:lnTo>
                  <a:pt x="657" y="5086"/>
                </a:lnTo>
                <a:lnTo>
                  <a:pt x="511" y="5232"/>
                </a:lnTo>
                <a:lnTo>
                  <a:pt x="511" y="4648"/>
                </a:lnTo>
                <a:lnTo>
                  <a:pt x="657" y="4575"/>
                </a:lnTo>
                <a:lnTo>
                  <a:pt x="828" y="4477"/>
                </a:lnTo>
                <a:lnTo>
                  <a:pt x="1095" y="4258"/>
                </a:lnTo>
                <a:lnTo>
                  <a:pt x="1558" y="3942"/>
                </a:lnTo>
                <a:close/>
                <a:moveTo>
                  <a:pt x="1509" y="4964"/>
                </a:moveTo>
                <a:lnTo>
                  <a:pt x="1485" y="5378"/>
                </a:lnTo>
                <a:lnTo>
                  <a:pt x="1363" y="5451"/>
                </a:lnTo>
                <a:lnTo>
                  <a:pt x="1241" y="5548"/>
                </a:lnTo>
                <a:lnTo>
                  <a:pt x="998" y="5767"/>
                </a:lnTo>
                <a:lnTo>
                  <a:pt x="730" y="5986"/>
                </a:lnTo>
                <a:lnTo>
                  <a:pt x="609" y="6108"/>
                </a:lnTo>
                <a:lnTo>
                  <a:pt x="511" y="6254"/>
                </a:lnTo>
                <a:lnTo>
                  <a:pt x="511" y="5499"/>
                </a:lnTo>
                <a:lnTo>
                  <a:pt x="633" y="5475"/>
                </a:lnTo>
                <a:lnTo>
                  <a:pt x="755" y="5426"/>
                </a:lnTo>
                <a:lnTo>
                  <a:pt x="1022" y="5256"/>
                </a:lnTo>
                <a:lnTo>
                  <a:pt x="1509" y="4964"/>
                </a:lnTo>
                <a:close/>
                <a:moveTo>
                  <a:pt x="1460" y="5889"/>
                </a:moveTo>
                <a:lnTo>
                  <a:pt x="1436" y="6473"/>
                </a:lnTo>
                <a:lnTo>
                  <a:pt x="1363" y="6448"/>
                </a:lnTo>
                <a:lnTo>
                  <a:pt x="1266" y="6448"/>
                </a:lnTo>
                <a:lnTo>
                  <a:pt x="1193" y="6473"/>
                </a:lnTo>
                <a:lnTo>
                  <a:pt x="1022" y="6594"/>
                </a:lnTo>
                <a:lnTo>
                  <a:pt x="852" y="6716"/>
                </a:lnTo>
                <a:lnTo>
                  <a:pt x="730" y="6862"/>
                </a:lnTo>
                <a:lnTo>
                  <a:pt x="511" y="7105"/>
                </a:lnTo>
                <a:lnTo>
                  <a:pt x="511" y="6448"/>
                </a:lnTo>
                <a:lnTo>
                  <a:pt x="682" y="6424"/>
                </a:lnTo>
                <a:lnTo>
                  <a:pt x="828" y="6351"/>
                </a:lnTo>
                <a:lnTo>
                  <a:pt x="974" y="6254"/>
                </a:lnTo>
                <a:lnTo>
                  <a:pt x="1095" y="6156"/>
                </a:lnTo>
                <a:lnTo>
                  <a:pt x="1460" y="5889"/>
                </a:lnTo>
                <a:close/>
                <a:moveTo>
                  <a:pt x="1412" y="6813"/>
                </a:moveTo>
                <a:lnTo>
                  <a:pt x="1387" y="7397"/>
                </a:lnTo>
                <a:lnTo>
                  <a:pt x="1168" y="7616"/>
                </a:lnTo>
                <a:lnTo>
                  <a:pt x="925" y="7835"/>
                </a:lnTo>
                <a:lnTo>
                  <a:pt x="755" y="8006"/>
                </a:lnTo>
                <a:lnTo>
                  <a:pt x="584" y="8176"/>
                </a:lnTo>
                <a:lnTo>
                  <a:pt x="536" y="7543"/>
                </a:lnTo>
                <a:lnTo>
                  <a:pt x="657" y="7446"/>
                </a:lnTo>
                <a:lnTo>
                  <a:pt x="779" y="7349"/>
                </a:lnTo>
                <a:lnTo>
                  <a:pt x="974"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57" y="9222"/>
                </a:lnTo>
                <a:lnTo>
                  <a:pt x="609" y="8492"/>
                </a:lnTo>
                <a:lnTo>
                  <a:pt x="730" y="8444"/>
                </a:lnTo>
                <a:lnTo>
                  <a:pt x="876" y="8395"/>
                </a:lnTo>
                <a:lnTo>
                  <a:pt x="1095" y="8200"/>
                </a:lnTo>
                <a:lnTo>
                  <a:pt x="1363" y="7981"/>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803" y="11242"/>
                </a:lnTo>
                <a:lnTo>
                  <a:pt x="730" y="10439"/>
                </a:lnTo>
                <a:lnTo>
                  <a:pt x="876" y="10366"/>
                </a:lnTo>
                <a:lnTo>
                  <a:pt x="1022" y="10293"/>
                </a:lnTo>
                <a:lnTo>
                  <a:pt x="1266" y="10122"/>
                </a:lnTo>
                <a:close/>
                <a:moveTo>
                  <a:pt x="1266" y="11363"/>
                </a:moveTo>
                <a:lnTo>
                  <a:pt x="1266" y="11826"/>
                </a:lnTo>
                <a:lnTo>
                  <a:pt x="1120" y="11972"/>
                </a:lnTo>
                <a:lnTo>
                  <a:pt x="974" y="12118"/>
                </a:lnTo>
                <a:lnTo>
                  <a:pt x="901"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1266" y="13407"/>
                </a:moveTo>
                <a:lnTo>
                  <a:pt x="1266" y="14113"/>
                </a:lnTo>
                <a:lnTo>
                  <a:pt x="1168" y="14186"/>
                </a:lnTo>
                <a:lnTo>
                  <a:pt x="1095" y="14235"/>
                </a:lnTo>
                <a:lnTo>
                  <a:pt x="925" y="14381"/>
                </a:lnTo>
                <a:lnTo>
                  <a:pt x="779" y="14527"/>
                </a:lnTo>
                <a:lnTo>
                  <a:pt x="803" y="13748"/>
                </a:lnTo>
                <a:lnTo>
                  <a:pt x="925" y="13675"/>
                </a:lnTo>
                <a:lnTo>
                  <a:pt x="1047" y="13578"/>
                </a:lnTo>
                <a:lnTo>
                  <a:pt x="1266" y="13407"/>
                </a:lnTo>
                <a:close/>
                <a:moveTo>
                  <a:pt x="1266" y="14624"/>
                </a:moveTo>
                <a:lnTo>
                  <a:pt x="1266" y="14940"/>
                </a:lnTo>
                <a:lnTo>
                  <a:pt x="1193" y="14989"/>
                </a:lnTo>
                <a:lnTo>
                  <a:pt x="949" y="15208"/>
                </a:lnTo>
                <a:lnTo>
                  <a:pt x="730" y="15451"/>
                </a:lnTo>
                <a:lnTo>
                  <a:pt x="755" y="15062"/>
                </a:lnTo>
                <a:lnTo>
                  <a:pt x="876" y="14989"/>
                </a:lnTo>
                <a:lnTo>
                  <a:pt x="974" y="14892"/>
                </a:lnTo>
                <a:lnTo>
                  <a:pt x="1193" y="14697"/>
                </a:lnTo>
                <a:lnTo>
                  <a:pt x="1266" y="14624"/>
                </a:lnTo>
                <a:close/>
                <a:moveTo>
                  <a:pt x="1241" y="15451"/>
                </a:moveTo>
                <a:lnTo>
                  <a:pt x="1241" y="15500"/>
                </a:lnTo>
                <a:lnTo>
                  <a:pt x="1217" y="15841"/>
                </a:lnTo>
                <a:lnTo>
                  <a:pt x="1071" y="15962"/>
                </a:lnTo>
                <a:lnTo>
                  <a:pt x="925" y="16108"/>
                </a:lnTo>
                <a:lnTo>
                  <a:pt x="682" y="16400"/>
                </a:lnTo>
                <a:lnTo>
                  <a:pt x="682" y="16400"/>
                </a:lnTo>
                <a:lnTo>
                  <a:pt x="730" y="15695"/>
                </a:lnTo>
                <a:lnTo>
                  <a:pt x="779" y="15719"/>
                </a:lnTo>
                <a:lnTo>
                  <a:pt x="828" y="15743"/>
                </a:lnTo>
                <a:lnTo>
                  <a:pt x="901" y="15743"/>
                </a:lnTo>
                <a:lnTo>
                  <a:pt x="949" y="15695"/>
                </a:lnTo>
                <a:lnTo>
                  <a:pt x="1241" y="15451"/>
                </a:lnTo>
                <a:close/>
                <a:moveTo>
                  <a:pt x="1193" y="16327"/>
                </a:moveTo>
                <a:lnTo>
                  <a:pt x="1120" y="17009"/>
                </a:lnTo>
                <a:lnTo>
                  <a:pt x="998" y="17082"/>
                </a:lnTo>
                <a:lnTo>
                  <a:pt x="876" y="17179"/>
                </a:lnTo>
                <a:lnTo>
                  <a:pt x="682" y="17373"/>
                </a:lnTo>
                <a:lnTo>
                  <a:pt x="584" y="17495"/>
                </a:lnTo>
                <a:lnTo>
                  <a:pt x="584" y="17495"/>
                </a:lnTo>
                <a:lnTo>
                  <a:pt x="657" y="16668"/>
                </a:lnTo>
                <a:lnTo>
                  <a:pt x="803" y="16619"/>
                </a:lnTo>
                <a:lnTo>
                  <a:pt x="949" y="16522"/>
                </a:lnTo>
                <a:lnTo>
                  <a:pt x="1193" y="16327"/>
                </a:lnTo>
                <a:close/>
                <a:moveTo>
                  <a:pt x="6813" y="463"/>
                </a:moveTo>
                <a:lnTo>
                  <a:pt x="8322" y="487"/>
                </a:lnTo>
                <a:lnTo>
                  <a:pt x="9831" y="560"/>
                </a:lnTo>
                <a:lnTo>
                  <a:pt x="12848" y="706"/>
                </a:lnTo>
                <a:lnTo>
                  <a:pt x="12799" y="901"/>
                </a:lnTo>
                <a:lnTo>
                  <a:pt x="12751" y="1071"/>
                </a:lnTo>
                <a:lnTo>
                  <a:pt x="12702" y="1484"/>
                </a:lnTo>
                <a:lnTo>
                  <a:pt x="12678" y="1874"/>
                </a:lnTo>
                <a:lnTo>
                  <a:pt x="12702" y="2312"/>
                </a:lnTo>
                <a:lnTo>
                  <a:pt x="12775" y="3115"/>
                </a:lnTo>
                <a:lnTo>
                  <a:pt x="12824" y="3528"/>
                </a:lnTo>
                <a:lnTo>
                  <a:pt x="12824" y="3893"/>
                </a:lnTo>
                <a:lnTo>
                  <a:pt x="12848" y="3966"/>
                </a:lnTo>
                <a:lnTo>
                  <a:pt x="12872" y="4039"/>
                </a:lnTo>
                <a:lnTo>
                  <a:pt x="12921" y="4064"/>
                </a:lnTo>
                <a:lnTo>
                  <a:pt x="12970" y="4112"/>
                </a:lnTo>
                <a:lnTo>
                  <a:pt x="12994" y="4161"/>
                </a:lnTo>
                <a:lnTo>
                  <a:pt x="13067" y="4210"/>
                </a:lnTo>
                <a:lnTo>
                  <a:pt x="13262" y="4258"/>
                </a:lnTo>
                <a:lnTo>
                  <a:pt x="13456" y="4307"/>
                </a:lnTo>
                <a:lnTo>
                  <a:pt x="13894" y="4331"/>
                </a:lnTo>
                <a:lnTo>
                  <a:pt x="14697" y="4356"/>
                </a:lnTo>
                <a:lnTo>
                  <a:pt x="15500" y="4356"/>
                </a:lnTo>
                <a:lnTo>
                  <a:pt x="15889" y="4331"/>
                </a:lnTo>
                <a:lnTo>
                  <a:pt x="16279" y="4283"/>
                </a:lnTo>
                <a:lnTo>
                  <a:pt x="16254" y="5061"/>
                </a:lnTo>
                <a:lnTo>
                  <a:pt x="16279" y="5864"/>
                </a:lnTo>
                <a:lnTo>
                  <a:pt x="16303" y="6643"/>
                </a:lnTo>
                <a:lnTo>
                  <a:pt x="16303" y="7422"/>
                </a:lnTo>
                <a:lnTo>
                  <a:pt x="16279"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49" y="18639"/>
                </a:lnTo>
                <a:lnTo>
                  <a:pt x="11923" y="18639"/>
                </a:lnTo>
                <a:lnTo>
                  <a:pt x="9733" y="18614"/>
                </a:lnTo>
                <a:lnTo>
                  <a:pt x="7641" y="18566"/>
                </a:lnTo>
                <a:lnTo>
                  <a:pt x="5524" y="18517"/>
                </a:lnTo>
                <a:lnTo>
                  <a:pt x="4453" y="18517"/>
                </a:lnTo>
                <a:lnTo>
                  <a:pt x="3383" y="18566"/>
                </a:lnTo>
                <a:lnTo>
                  <a:pt x="2701" y="18566"/>
                </a:lnTo>
                <a:lnTo>
                  <a:pt x="2361" y="18590"/>
                </a:lnTo>
                <a:lnTo>
                  <a:pt x="2020" y="18639"/>
                </a:lnTo>
                <a:lnTo>
                  <a:pt x="1971" y="18590"/>
                </a:lnTo>
                <a:lnTo>
                  <a:pt x="1923" y="18517"/>
                </a:lnTo>
                <a:lnTo>
                  <a:pt x="1850" y="18493"/>
                </a:lnTo>
                <a:lnTo>
                  <a:pt x="1777" y="18493"/>
                </a:lnTo>
                <a:lnTo>
                  <a:pt x="1704" y="18298"/>
                </a:lnTo>
                <a:lnTo>
                  <a:pt x="1679" y="18103"/>
                </a:lnTo>
                <a:lnTo>
                  <a:pt x="1704" y="18030"/>
                </a:lnTo>
                <a:lnTo>
                  <a:pt x="1704" y="17957"/>
                </a:lnTo>
                <a:lnTo>
                  <a:pt x="1679" y="17884"/>
                </a:lnTo>
                <a:lnTo>
                  <a:pt x="1631" y="17811"/>
                </a:lnTo>
                <a:lnTo>
                  <a:pt x="1631" y="17398"/>
                </a:lnTo>
                <a:lnTo>
                  <a:pt x="1631" y="17009"/>
                </a:lnTo>
                <a:lnTo>
                  <a:pt x="1679" y="16133"/>
                </a:lnTo>
                <a:lnTo>
                  <a:pt x="1728" y="15281"/>
                </a:lnTo>
                <a:lnTo>
                  <a:pt x="1728" y="15086"/>
                </a:lnTo>
                <a:lnTo>
                  <a:pt x="1777" y="15038"/>
                </a:lnTo>
                <a:lnTo>
                  <a:pt x="1801" y="14965"/>
                </a:lnTo>
                <a:lnTo>
                  <a:pt x="1777" y="14916"/>
                </a:lnTo>
                <a:lnTo>
                  <a:pt x="1728" y="14843"/>
                </a:lnTo>
                <a:lnTo>
                  <a:pt x="1728" y="13018"/>
                </a:lnTo>
                <a:lnTo>
                  <a:pt x="1801" y="12945"/>
                </a:lnTo>
                <a:lnTo>
                  <a:pt x="1825" y="12848"/>
                </a:lnTo>
                <a:lnTo>
                  <a:pt x="1825" y="12775"/>
                </a:lnTo>
                <a:lnTo>
                  <a:pt x="1801" y="12726"/>
                </a:lnTo>
                <a:lnTo>
                  <a:pt x="1728" y="12677"/>
                </a:lnTo>
                <a:lnTo>
                  <a:pt x="1728" y="11071"/>
                </a:lnTo>
                <a:lnTo>
                  <a:pt x="1752" y="11023"/>
                </a:lnTo>
                <a:lnTo>
                  <a:pt x="1777" y="10974"/>
                </a:lnTo>
                <a:lnTo>
                  <a:pt x="1752" y="10925"/>
                </a:lnTo>
                <a:lnTo>
                  <a:pt x="1728" y="10852"/>
                </a:lnTo>
                <a:lnTo>
                  <a:pt x="1752" y="10049"/>
                </a:lnTo>
                <a:lnTo>
                  <a:pt x="1825" y="7373"/>
                </a:lnTo>
                <a:lnTo>
                  <a:pt x="1874" y="6059"/>
                </a:lnTo>
                <a:lnTo>
                  <a:pt x="1947" y="4721"/>
                </a:lnTo>
                <a:lnTo>
                  <a:pt x="1971" y="4137"/>
                </a:lnTo>
                <a:lnTo>
                  <a:pt x="1971" y="3553"/>
                </a:lnTo>
                <a:lnTo>
                  <a:pt x="1947" y="2969"/>
                </a:lnTo>
                <a:lnTo>
                  <a:pt x="1898" y="2360"/>
                </a:lnTo>
                <a:lnTo>
                  <a:pt x="1874" y="1825"/>
                </a:lnTo>
                <a:lnTo>
                  <a:pt x="1825" y="1290"/>
                </a:lnTo>
                <a:lnTo>
                  <a:pt x="1752" y="925"/>
                </a:lnTo>
                <a:lnTo>
                  <a:pt x="1728" y="755"/>
                </a:lnTo>
                <a:lnTo>
                  <a:pt x="1704" y="560"/>
                </a:lnTo>
                <a:lnTo>
                  <a:pt x="2142" y="609"/>
                </a:lnTo>
                <a:lnTo>
                  <a:pt x="2580" y="609"/>
                </a:lnTo>
                <a:lnTo>
                  <a:pt x="3456" y="584"/>
                </a:lnTo>
                <a:lnTo>
                  <a:pt x="5135" y="511"/>
                </a:lnTo>
                <a:lnTo>
                  <a:pt x="5986" y="487"/>
                </a:lnTo>
                <a:lnTo>
                  <a:pt x="6813" y="463"/>
                </a:lnTo>
                <a:close/>
                <a:moveTo>
                  <a:pt x="1120" y="17544"/>
                </a:moveTo>
                <a:lnTo>
                  <a:pt x="1144" y="17982"/>
                </a:lnTo>
                <a:lnTo>
                  <a:pt x="974" y="18176"/>
                </a:lnTo>
                <a:lnTo>
                  <a:pt x="803" y="18371"/>
                </a:lnTo>
                <a:lnTo>
                  <a:pt x="682" y="18517"/>
                </a:lnTo>
                <a:lnTo>
                  <a:pt x="584" y="18663"/>
                </a:lnTo>
                <a:lnTo>
                  <a:pt x="536" y="18858"/>
                </a:lnTo>
                <a:lnTo>
                  <a:pt x="536" y="19028"/>
                </a:lnTo>
                <a:lnTo>
                  <a:pt x="536" y="19052"/>
                </a:lnTo>
                <a:lnTo>
                  <a:pt x="584" y="19052"/>
                </a:lnTo>
                <a:lnTo>
                  <a:pt x="779" y="18955"/>
                </a:lnTo>
                <a:lnTo>
                  <a:pt x="949" y="18809"/>
                </a:lnTo>
                <a:lnTo>
                  <a:pt x="1266" y="18468"/>
                </a:lnTo>
                <a:lnTo>
                  <a:pt x="1339" y="18663"/>
                </a:lnTo>
                <a:lnTo>
                  <a:pt x="1412" y="18833"/>
                </a:lnTo>
                <a:lnTo>
                  <a:pt x="1168" y="19150"/>
                </a:lnTo>
                <a:lnTo>
                  <a:pt x="901" y="19539"/>
                </a:lnTo>
                <a:lnTo>
                  <a:pt x="657" y="19928"/>
                </a:lnTo>
                <a:lnTo>
                  <a:pt x="584" y="19685"/>
                </a:lnTo>
                <a:lnTo>
                  <a:pt x="560" y="19466"/>
                </a:lnTo>
                <a:lnTo>
                  <a:pt x="511" y="18979"/>
                </a:lnTo>
                <a:lnTo>
                  <a:pt x="511" y="18468"/>
                </a:lnTo>
                <a:lnTo>
                  <a:pt x="536" y="17982"/>
                </a:lnTo>
                <a:lnTo>
                  <a:pt x="657" y="17909"/>
                </a:lnTo>
                <a:lnTo>
                  <a:pt x="779" y="17836"/>
                </a:lnTo>
                <a:lnTo>
                  <a:pt x="974" y="17665"/>
                </a:lnTo>
                <a:lnTo>
                  <a:pt x="1120" y="17544"/>
                </a:lnTo>
                <a:close/>
                <a:moveTo>
                  <a:pt x="15451"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62" y="19101"/>
                </a:moveTo>
                <a:lnTo>
                  <a:pt x="14989" y="19174"/>
                </a:lnTo>
                <a:lnTo>
                  <a:pt x="14940" y="19271"/>
                </a:lnTo>
                <a:lnTo>
                  <a:pt x="14867" y="19442"/>
                </a:lnTo>
                <a:lnTo>
                  <a:pt x="14721" y="19782"/>
                </a:lnTo>
                <a:lnTo>
                  <a:pt x="14600" y="20026"/>
                </a:lnTo>
                <a:lnTo>
                  <a:pt x="14357" y="20050"/>
                </a:lnTo>
                <a:lnTo>
                  <a:pt x="14357" y="20050"/>
                </a:lnTo>
                <a:lnTo>
                  <a:pt x="14454" y="19758"/>
                </a:lnTo>
                <a:lnTo>
                  <a:pt x="14503" y="19563"/>
                </a:lnTo>
                <a:lnTo>
                  <a:pt x="14551" y="19344"/>
                </a:lnTo>
                <a:lnTo>
                  <a:pt x="14575" y="19198"/>
                </a:lnTo>
                <a:lnTo>
                  <a:pt x="14551" y="19125"/>
                </a:lnTo>
                <a:lnTo>
                  <a:pt x="15062" y="19101"/>
                </a:lnTo>
                <a:close/>
                <a:moveTo>
                  <a:pt x="9782" y="19052"/>
                </a:moveTo>
                <a:lnTo>
                  <a:pt x="9660" y="19296"/>
                </a:lnTo>
                <a:lnTo>
                  <a:pt x="9563" y="19563"/>
                </a:lnTo>
                <a:lnTo>
                  <a:pt x="9490" y="19831"/>
                </a:lnTo>
                <a:lnTo>
                  <a:pt x="9441" y="20074"/>
                </a:lnTo>
                <a:lnTo>
                  <a:pt x="9028" y="20074"/>
                </a:lnTo>
                <a:lnTo>
                  <a:pt x="9125" y="19831"/>
                </a:lnTo>
                <a:lnTo>
                  <a:pt x="9174" y="19636"/>
                </a:lnTo>
                <a:lnTo>
                  <a:pt x="9320" y="19344"/>
                </a:lnTo>
                <a:lnTo>
                  <a:pt x="9368" y="19174"/>
                </a:lnTo>
                <a:lnTo>
                  <a:pt x="9393" y="19101"/>
                </a:lnTo>
                <a:lnTo>
                  <a:pt x="9368" y="19052"/>
                </a:lnTo>
                <a:close/>
                <a:moveTo>
                  <a:pt x="10780" y="19077"/>
                </a:moveTo>
                <a:lnTo>
                  <a:pt x="10609" y="19296"/>
                </a:lnTo>
                <a:lnTo>
                  <a:pt x="10439" y="19539"/>
                </a:lnTo>
                <a:lnTo>
                  <a:pt x="10366" y="19685"/>
                </a:lnTo>
                <a:lnTo>
                  <a:pt x="10317" y="19807"/>
                </a:lnTo>
                <a:lnTo>
                  <a:pt x="10269" y="19953"/>
                </a:lnTo>
                <a:lnTo>
                  <a:pt x="10269" y="20074"/>
                </a:lnTo>
                <a:lnTo>
                  <a:pt x="9904" y="20074"/>
                </a:lnTo>
                <a:lnTo>
                  <a:pt x="9904" y="19977"/>
                </a:lnTo>
                <a:lnTo>
                  <a:pt x="9977" y="19734"/>
                </a:lnTo>
                <a:lnTo>
                  <a:pt x="10050" y="19515"/>
                </a:lnTo>
                <a:lnTo>
                  <a:pt x="10147" y="19320"/>
                </a:lnTo>
                <a:lnTo>
                  <a:pt x="10196" y="19198"/>
                </a:lnTo>
                <a:lnTo>
                  <a:pt x="10220" y="19077"/>
                </a:lnTo>
                <a:close/>
                <a:moveTo>
                  <a:pt x="9101" y="19028"/>
                </a:moveTo>
                <a:lnTo>
                  <a:pt x="9003" y="19150"/>
                </a:lnTo>
                <a:lnTo>
                  <a:pt x="8930" y="19271"/>
                </a:lnTo>
                <a:lnTo>
                  <a:pt x="8809" y="19466"/>
                </a:lnTo>
                <a:lnTo>
                  <a:pt x="8736" y="19685"/>
                </a:lnTo>
                <a:lnTo>
                  <a:pt x="8638" y="19880"/>
                </a:lnTo>
                <a:lnTo>
                  <a:pt x="8614" y="19977"/>
                </a:lnTo>
                <a:lnTo>
                  <a:pt x="8565" y="20074"/>
                </a:lnTo>
                <a:lnTo>
                  <a:pt x="8079" y="20099"/>
                </a:lnTo>
                <a:lnTo>
                  <a:pt x="8103" y="19953"/>
                </a:lnTo>
                <a:lnTo>
                  <a:pt x="8176" y="19734"/>
                </a:lnTo>
                <a:lnTo>
                  <a:pt x="8273" y="19490"/>
                </a:lnTo>
                <a:lnTo>
                  <a:pt x="8395" y="19296"/>
                </a:lnTo>
                <a:lnTo>
                  <a:pt x="8468" y="19150"/>
                </a:lnTo>
                <a:lnTo>
                  <a:pt x="8517" y="19028"/>
                </a:lnTo>
                <a:close/>
                <a:moveTo>
                  <a:pt x="10926" y="19077"/>
                </a:moveTo>
                <a:lnTo>
                  <a:pt x="10999" y="19101"/>
                </a:lnTo>
                <a:lnTo>
                  <a:pt x="11631" y="19101"/>
                </a:lnTo>
                <a:lnTo>
                  <a:pt x="11510" y="19247"/>
                </a:lnTo>
                <a:lnTo>
                  <a:pt x="11412" y="19393"/>
                </a:lnTo>
                <a:lnTo>
                  <a:pt x="11266" y="19685"/>
                </a:lnTo>
                <a:lnTo>
                  <a:pt x="11193" y="19880"/>
                </a:lnTo>
                <a:lnTo>
                  <a:pt x="11169" y="20001"/>
                </a:lnTo>
                <a:lnTo>
                  <a:pt x="11145" y="20099"/>
                </a:lnTo>
                <a:lnTo>
                  <a:pt x="11047" y="20099"/>
                </a:lnTo>
                <a:lnTo>
                  <a:pt x="10609" y="20074"/>
                </a:lnTo>
                <a:lnTo>
                  <a:pt x="10658" y="19831"/>
                </a:lnTo>
                <a:lnTo>
                  <a:pt x="10731" y="19588"/>
                </a:lnTo>
                <a:lnTo>
                  <a:pt x="10926" y="19077"/>
                </a:lnTo>
                <a:close/>
                <a:moveTo>
                  <a:pt x="14357" y="19125"/>
                </a:moveTo>
                <a:lnTo>
                  <a:pt x="14308" y="19198"/>
                </a:lnTo>
                <a:lnTo>
                  <a:pt x="14186" y="19393"/>
                </a:lnTo>
                <a:lnTo>
                  <a:pt x="14113" y="19563"/>
                </a:lnTo>
                <a:lnTo>
                  <a:pt x="14016" y="19782"/>
                </a:lnTo>
                <a:lnTo>
                  <a:pt x="13919" y="20001"/>
                </a:lnTo>
                <a:lnTo>
                  <a:pt x="13870" y="20074"/>
                </a:lnTo>
                <a:lnTo>
                  <a:pt x="13335" y="20099"/>
                </a:lnTo>
                <a:lnTo>
                  <a:pt x="13432" y="19880"/>
                </a:lnTo>
                <a:lnTo>
                  <a:pt x="13529" y="19685"/>
                </a:lnTo>
                <a:lnTo>
                  <a:pt x="13651" y="19393"/>
                </a:lnTo>
                <a:lnTo>
                  <a:pt x="13675" y="19344"/>
                </a:lnTo>
                <a:lnTo>
                  <a:pt x="13675" y="19271"/>
                </a:lnTo>
                <a:lnTo>
                  <a:pt x="13675" y="19198"/>
                </a:lnTo>
                <a:lnTo>
                  <a:pt x="13675" y="19150"/>
                </a:lnTo>
                <a:lnTo>
                  <a:pt x="13700" y="19125"/>
                </a:lnTo>
                <a:close/>
                <a:moveTo>
                  <a:pt x="7665" y="18979"/>
                </a:moveTo>
                <a:lnTo>
                  <a:pt x="8200" y="19004"/>
                </a:lnTo>
                <a:lnTo>
                  <a:pt x="8079" y="19125"/>
                </a:lnTo>
                <a:lnTo>
                  <a:pt x="8006" y="19271"/>
                </a:lnTo>
                <a:lnTo>
                  <a:pt x="7884"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96" y="19101"/>
                </a:moveTo>
                <a:lnTo>
                  <a:pt x="12556" y="19125"/>
                </a:lnTo>
                <a:lnTo>
                  <a:pt x="12483" y="19223"/>
                </a:lnTo>
                <a:lnTo>
                  <a:pt x="12410" y="19320"/>
                </a:lnTo>
                <a:lnTo>
                  <a:pt x="12313" y="19563"/>
                </a:lnTo>
                <a:lnTo>
                  <a:pt x="12240" y="19855"/>
                </a:lnTo>
                <a:lnTo>
                  <a:pt x="12167" y="20123"/>
                </a:lnTo>
                <a:lnTo>
                  <a:pt x="11558" y="20099"/>
                </a:lnTo>
                <a:lnTo>
                  <a:pt x="11583" y="19953"/>
                </a:lnTo>
                <a:lnTo>
                  <a:pt x="11656" y="19807"/>
                </a:lnTo>
                <a:lnTo>
                  <a:pt x="11802" y="19563"/>
                </a:lnTo>
                <a:lnTo>
                  <a:pt x="11899" y="19369"/>
                </a:lnTo>
                <a:lnTo>
                  <a:pt x="11948" y="19247"/>
                </a:lnTo>
                <a:lnTo>
                  <a:pt x="11996" y="19101"/>
                </a:lnTo>
                <a:close/>
                <a:moveTo>
                  <a:pt x="13602" y="19125"/>
                </a:moveTo>
                <a:lnTo>
                  <a:pt x="13505" y="19174"/>
                </a:lnTo>
                <a:lnTo>
                  <a:pt x="13408" y="19247"/>
                </a:lnTo>
                <a:lnTo>
                  <a:pt x="13286" y="19393"/>
                </a:lnTo>
                <a:lnTo>
                  <a:pt x="13164" y="19539"/>
                </a:lnTo>
                <a:lnTo>
                  <a:pt x="13018" y="19831"/>
                </a:lnTo>
                <a:lnTo>
                  <a:pt x="12921" y="20123"/>
                </a:lnTo>
                <a:lnTo>
                  <a:pt x="12580" y="20123"/>
                </a:lnTo>
                <a:lnTo>
                  <a:pt x="12653" y="19807"/>
                </a:lnTo>
                <a:lnTo>
                  <a:pt x="12751" y="19490"/>
                </a:lnTo>
                <a:lnTo>
                  <a:pt x="12848" y="19150"/>
                </a:lnTo>
                <a:lnTo>
                  <a:pt x="12848" y="19125"/>
                </a:lnTo>
                <a:close/>
                <a:moveTo>
                  <a:pt x="6813" y="18955"/>
                </a:moveTo>
                <a:lnTo>
                  <a:pt x="7324" y="18979"/>
                </a:lnTo>
                <a:lnTo>
                  <a:pt x="7203" y="19101"/>
                </a:lnTo>
                <a:lnTo>
                  <a:pt x="7081" y="19223"/>
                </a:lnTo>
                <a:lnTo>
                  <a:pt x="6886" y="19515"/>
                </a:lnTo>
                <a:lnTo>
                  <a:pt x="6716" y="19831"/>
                </a:lnTo>
                <a:lnTo>
                  <a:pt x="6619" y="20147"/>
                </a:lnTo>
                <a:lnTo>
                  <a:pt x="6303" y="20147"/>
                </a:lnTo>
                <a:lnTo>
                  <a:pt x="6351" y="20001"/>
                </a:lnTo>
                <a:lnTo>
                  <a:pt x="6400" y="19855"/>
                </a:lnTo>
                <a:lnTo>
                  <a:pt x="6424" y="19685"/>
                </a:lnTo>
                <a:lnTo>
                  <a:pt x="6497" y="19539"/>
                </a:lnTo>
                <a:lnTo>
                  <a:pt x="6643" y="19247"/>
                </a:lnTo>
                <a:lnTo>
                  <a:pt x="6813" y="18955"/>
                </a:lnTo>
                <a:close/>
                <a:moveTo>
                  <a:pt x="6376" y="18955"/>
                </a:moveTo>
                <a:lnTo>
                  <a:pt x="6230" y="19198"/>
                </a:lnTo>
                <a:lnTo>
                  <a:pt x="6132" y="19417"/>
                </a:lnTo>
                <a:lnTo>
                  <a:pt x="6059" y="19588"/>
                </a:lnTo>
                <a:lnTo>
                  <a:pt x="5962" y="19782"/>
                </a:lnTo>
                <a:lnTo>
                  <a:pt x="5913" y="19977"/>
                </a:lnTo>
                <a:lnTo>
                  <a:pt x="5913" y="20074"/>
                </a:lnTo>
                <a:lnTo>
                  <a:pt x="5938" y="20172"/>
                </a:lnTo>
                <a:lnTo>
                  <a:pt x="5086" y="20220"/>
                </a:lnTo>
                <a:lnTo>
                  <a:pt x="5208" y="19977"/>
                </a:lnTo>
                <a:lnTo>
                  <a:pt x="5329" y="19734"/>
                </a:lnTo>
                <a:lnTo>
                  <a:pt x="5573" y="19320"/>
                </a:lnTo>
                <a:lnTo>
                  <a:pt x="5670" y="19150"/>
                </a:lnTo>
                <a:lnTo>
                  <a:pt x="5743" y="19052"/>
                </a:lnTo>
                <a:lnTo>
                  <a:pt x="5743" y="19004"/>
                </a:lnTo>
                <a:lnTo>
                  <a:pt x="5719" y="18955"/>
                </a:lnTo>
                <a:close/>
                <a:moveTo>
                  <a:pt x="5475" y="18955"/>
                </a:moveTo>
                <a:lnTo>
                  <a:pt x="5305" y="19125"/>
                </a:lnTo>
                <a:lnTo>
                  <a:pt x="5183" y="19296"/>
                </a:lnTo>
                <a:lnTo>
                  <a:pt x="4964" y="19685"/>
                </a:lnTo>
                <a:lnTo>
                  <a:pt x="4818" y="19953"/>
                </a:lnTo>
                <a:lnTo>
                  <a:pt x="4745" y="20099"/>
                </a:lnTo>
                <a:lnTo>
                  <a:pt x="4745" y="20220"/>
                </a:lnTo>
                <a:lnTo>
                  <a:pt x="4210" y="20269"/>
                </a:lnTo>
                <a:lnTo>
                  <a:pt x="4234" y="20196"/>
                </a:lnTo>
                <a:lnTo>
                  <a:pt x="4332" y="19953"/>
                </a:lnTo>
                <a:lnTo>
                  <a:pt x="4429" y="19709"/>
                </a:lnTo>
                <a:lnTo>
                  <a:pt x="4624" y="19369"/>
                </a:lnTo>
                <a:lnTo>
                  <a:pt x="4672" y="19271"/>
                </a:lnTo>
                <a:lnTo>
                  <a:pt x="4697" y="19198"/>
                </a:lnTo>
                <a:lnTo>
                  <a:pt x="4697" y="19101"/>
                </a:lnTo>
                <a:lnTo>
                  <a:pt x="4672" y="19004"/>
                </a:lnTo>
                <a:lnTo>
                  <a:pt x="4551" y="19004"/>
                </a:lnTo>
                <a:lnTo>
                  <a:pt x="4453" y="19077"/>
                </a:lnTo>
                <a:lnTo>
                  <a:pt x="4356" y="19150"/>
                </a:lnTo>
                <a:lnTo>
                  <a:pt x="4259" y="19271"/>
                </a:lnTo>
                <a:lnTo>
                  <a:pt x="4113" y="19490"/>
                </a:lnTo>
                <a:lnTo>
                  <a:pt x="4015" y="19709"/>
                </a:lnTo>
                <a:lnTo>
                  <a:pt x="3869" y="19977"/>
                </a:lnTo>
                <a:lnTo>
                  <a:pt x="3821" y="20123"/>
                </a:lnTo>
                <a:lnTo>
                  <a:pt x="3796" y="20293"/>
                </a:lnTo>
                <a:lnTo>
                  <a:pt x="3358" y="20318"/>
                </a:lnTo>
                <a:lnTo>
                  <a:pt x="3383" y="20172"/>
                </a:lnTo>
                <a:lnTo>
                  <a:pt x="3456" y="19928"/>
                </a:lnTo>
                <a:lnTo>
                  <a:pt x="3553" y="19709"/>
                </a:lnTo>
                <a:lnTo>
                  <a:pt x="3748" y="19320"/>
                </a:lnTo>
                <a:lnTo>
                  <a:pt x="3967" y="18955"/>
                </a:lnTo>
                <a:close/>
                <a:moveTo>
                  <a:pt x="1850" y="19028"/>
                </a:moveTo>
                <a:lnTo>
                  <a:pt x="2166" y="19052"/>
                </a:lnTo>
                <a:lnTo>
                  <a:pt x="2507" y="19052"/>
                </a:lnTo>
                <a:lnTo>
                  <a:pt x="2239" y="19393"/>
                </a:lnTo>
                <a:lnTo>
                  <a:pt x="1971" y="19758"/>
                </a:lnTo>
                <a:lnTo>
                  <a:pt x="1777" y="20099"/>
                </a:lnTo>
                <a:lnTo>
                  <a:pt x="1704" y="20245"/>
                </a:lnTo>
                <a:lnTo>
                  <a:pt x="1655" y="20366"/>
                </a:lnTo>
                <a:lnTo>
                  <a:pt x="1558" y="20366"/>
                </a:lnTo>
                <a:lnTo>
                  <a:pt x="1217" y="20342"/>
                </a:lnTo>
                <a:lnTo>
                  <a:pt x="876" y="20318"/>
                </a:lnTo>
                <a:lnTo>
                  <a:pt x="1144" y="20001"/>
                </a:lnTo>
                <a:lnTo>
                  <a:pt x="1363" y="19685"/>
                </a:lnTo>
                <a:lnTo>
                  <a:pt x="1606" y="19344"/>
                </a:lnTo>
                <a:lnTo>
                  <a:pt x="1850" y="19028"/>
                </a:lnTo>
                <a:close/>
                <a:moveTo>
                  <a:pt x="3675" y="18955"/>
                </a:moveTo>
                <a:lnTo>
                  <a:pt x="3553" y="19077"/>
                </a:lnTo>
                <a:lnTo>
                  <a:pt x="3431" y="19223"/>
                </a:lnTo>
                <a:lnTo>
                  <a:pt x="3261" y="19539"/>
                </a:lnTo>
                <a:lnTo>
                  <a:pt x="3164" y="19709"/>
                </a:lnTo>
                <a:lnTo>
                  <a:pt x="3066" y="19904"/>
                </a:lnTo>
                <a:lnTo>
                  <a:pt x="3018" y="20123"/>
                </a:lnTo>
                <a:lnTo>
                  <a:pt x="2993" y="20220"/>
                </a:lnTo>
                <a:lnTo>
                  <a:pt x="2993" y="20342"/>
                </a:lnTo>
                <a:lnTo>
                  <a:pt x="2044" y="20391"/>
                </a:lnTo>
                <a:lnTo>
                  <a:pt x="2239" y="20123"/>
                </a:lnTo>
                <a:lnTo>
                  <a:pt x="2361" y="19928"/>
                </a:lnTo>
                <a:lnTo>
                  <a:pt x="2677" y="19442"/>
                </a:lnTo>
                <a:lnTo>
                  <a:pt x="2872" y="19198"/>
                </a:lnTo>
                <a:lnTo>
                  <a:pt x="2969" y="19101"/>
                </a:lnTo>
                <a:lnTo>
                  <a:pt x="3066" y="19004"/>
                </a:lnTo>
                <a:lnTo>
                  <a:pt x="3675" y="18955"/>
                </a:lnTo>
                <a:close/>
                <a:moveTo>
                  <a:pt x="6643" y="0"/>
                </a:moveTo>
                <a:lnTo>
                  <a:pt x="5792" y="25"/>
                </a:lnTo>
                <a:lnTo>
                  <a:pt x="4940" y="49"/>
                </a:lnTo>
                <a:lnTo>
                  <a:pt x="3261" y="146"/>
                </a:lnTo>
                <a:lnTo>
                  <a:pt x="2093" y="195"/>
                </a:lnTo>
                <a:lnTo>
                  <a:pt x="1898" y="195"/>
                </a:lnTo>
                <a:lnTo>
                  <a:pt x="1704" y="244"/>
                </a:lnTo>
                <a:lnTo>
                  <a:pt x="1655" y="219"/>
                </a:lnTo>
                <a:lnTo>
                  <a:pt x="1582" y="195"/>
                </a:lnTo>
                <a:lnTo>
                  <a:pt x="1509" y="219"/>
                </a:lnTo>
                <a:lnTo>
                  <a:pt x="1460" y="268"/>
                </a:lnTo>
                <a:lnTo>
                  <a:pt x="1412" y="390"/>
                </a:lnTo>
                <a:lnTo>
                  <a:pt x="1363" y="511"/>
                </a:lnTo>
                <a:lnTo>
                  <a:pt x="1339" y="755"/>
                </a:lnTo>
                <a:lnTo>
                  <a:pt x="1339" y="1047"/>
                </a:lnTo>
                <a:lnTo>
                  <a:pt x="1387" y="1314"/>
                </a:lnTo>
                <a:lnTo>
                  <a:pt x="1217" y="1290"/>
                </a:lnTo>
                <a:lnTo>
                  <a:pt x="1047" y="1290"/>
                </a:lnTo>
                <a:lnTo>
                  <a:pt x="730" y="1314"/>
                </a:lnTo>
                <a:lnTo>
                  <a:pt x="560" y="1314"/>
                </a:lnTo>
                <a:lnTo>
                  <a:pt x="365" y="1338"/>
                </a:lnTo>
                <a:lnTo>
                  <a:pt x="268" y="1363"/>
                </a:lnTo>
                <a:lnTo>
                  <a:pt x="195" y="1411"/>
                </a:lnTo>
                <a:lnTo>
                  <a:pt x="146" y="1460"/>
                </a:lnTo>
                <a:lnTo>
                  <a:pt x="122" y="1557"/>
                </a:lnTo>
                <a:lnTo>
                  <a:pt x="122" y="1630"/>
                </a:lnTo>
                <a:lnTo>
                  <a:pt x="98" y="1874"/>
                </a:lnTo>
                <a:lnTo>
                  <a:pt x="73" y="2117"/>
                </a:lnTo>
                <a:lnTo>
                  <a:pt x="49" y="2652"/>
                </a:lnTo>
                <a:lnTo>
                  <a:pt x="73" y="3674"/>
                </a:lnTo>
                <a:lnTo>
                  <a:pt x="49" y="4891"/>
                </a:lnTo>
                <a:lnTo>
                  <a:pt x="25" y="6083"/>
                </a:lnTo>
                <a:lnTo>
                  <a:pt x="49" y="6765"/>
                </a:lnTo>
                <a:lnTo>
                  <a:pt x="49" y="7446"/>
                </a:lnTo>
                <a:lnTo>
                  <a:pt x="122" y="8809"/>
                </a:lnTo>
                <a:lnTo>
                  <a:pt x="219" y="10171"/>
                </a:lnTo>
                <a:lnTo>
                  <a:pt x="317" y="11534"/>
                </a:lnTo>
                <a:lnTo>
                  <a:pt x="341" y="12166"/>
                </a:lnTo>
                <a:lnTo>
                  <a:pt x="341" y="12799"/>
                </a:lnTo>
                <a:lnTo>
                  <a:pt x="292" y="14064"/>
                </a:lnTo>
                <a:lnTo>
                  <a:pt x="244" y="15330"/>
                </a:lnTo>
                <a:lnTo>
                  <a:pt x="171" y="16595"/>
                </a:lnTo>
                <a:lnTo>
                  <a:pt x="73" y="17519"/>
                </a:lnTo>
                <a:lnTo>
                  <a:pt x="49" y="17982"/>
                </a:lnTo>
                <a:lnTo>
                  <a:pt x="0" y="18444"/>
                </a:lnTo>
                <a:lnTo>
                  <a:pt x="0" y="18931"/>
                </a:lnTo>
                <a:lnTo>
                  <a:pt x="25" y="19393"/>
                </a:lnTo>
                <a:lnTo>
                  <a:pt x="98" y="19831"/>
                </a:lnTo>
                <a:lnTo>
                  <a:pt x="146" y="20050"/>
                </a:lnTo>
                <a:lnTo>
                  <a:pt x="219" y="20269"/>
                </a:lnTo>
                <a:lnTo>
                  <a:pt x="292" y="20366"/>
                </a:lnTo>
                <a:lnTo>
                  <a:pt x="365" y="20415"/>
                </a:lnTo>
                <a:lnTo>
                  <a:pt x="463" y="20439"/>
                </a:lnTo>
                <a:lnTo>
                  <a:pt x="560" y="20415"/>
                </a:lnTo>
                <a:lnTo>
                  <a:pt x="584" y="20512"/>
                </a:lnTo>
                <a:lnTo>
                  <a:pt x="633" y="20610"/>
                </a:lnTo>
                <a:lnTo>
                  <a:pt x="706" y="20658"/>
                </a:lnTo>
                <a:lnTo>
                  <a:pt x="803" y="20731"/>
                </a:lnTo>
                <a:lnTo>
                  <a:pt x="1047" y="20804"/>
                </a:lnTo>
                <a:lnTo>
                  <a:pt x="1339" y="20853"/>
                </a:lnTo>
                <a:lnTo>
                  <a:pt x="1631" y="20877"/>
                </a:lnTo>
                <a:lnTo>
                  <a:pt x="1923" y="20877"/>
                </a:lnTo>
                <a:lnTo>
                  <a:pt x="2312" y="20853"/>
                </a:lnTo>
                <a:lnTo>
                  <a:pt x="3188" y="20829"/>
                </a:lnTo>
                <a:lnTo>
                  <a:pt x="4064" y="20780"/>
                </a:lnTo>
                <a:lnTo>
                  <a:pt x="5792" y="20683"/>
                </a:lnTo>
                <a:lnTo>
                  <a:pt x="7057" y="20634"/>
                </a:lnTo>
                <a:lnTo>
                  <a:pt x="8346" y="20585"/>
                </a:lnTo>
                <a:lnTo>
                  <a:pt x="9612" y="20585"/>
                </a:lnTo>
                <a:lnTo>
                  <a:pt x="10901" y="20610"/>
                </a:lnTo>
                <a:lnTo>
                  <a:pt x="12240" y="20634"/>
                </a:lnTo>
                <a:lnTo>
                  <a:pt x="12337" y="20658"/>
                </a:lnTo>
                <a:lnTo>
                  <a:pt x="12434" y="20658"/>
                </a:lnTo>
                <a:lnTo>
                  <a:pt x="12483" y="20634"/>
                </a:lnTo>
                <a:lnTo>
                  <a:pt x="13262" y="20634"/>
                </a:lnTo>
                <a:lnTo>
                  <a:pt x="14065" y="20585"/>
                </a:lnTo>
                <a:lnTo>
                  <a:pt x="14843" y="20512"/>
                </a:lnTo>
                <a:lnTo>
                  <a:pt x="15622" y="20391"/>
                </a:lnTo>
                <a:lnTo>
                  <a:pt x="15695" y="20366"/>
                </a:lnTo>
                <a:lnTo>
                  <a:pt x="15743" y="20342"/>
                </a:lnTo>
                <a:lnTo>
                  <a:pt x="15865" y="20318"/>
                </a:lnTo>
                <a:lnTo>
                  <a:pt x="15962" y="20269"/>
                </a:lnTo>
                <a:lnTo>
                  <a:pt x="16035" y="20172"/>
                </a:lnTo>
                <a:lnTo>
                  <a:pt x="16035" y="20123"/>
                </a:lnTo>
                <a:lnTo>
                  <a:pt x="16035" y="20050"/>
                </a:lnTo>
                <a:lnTo>
                  <a:pt x="16011" y="19807"/>
                </a:lnTo>
                <a:lnTo>
                  <a:pt x="15987" y="19563"/>
                </a:lnTo>
                <a:lnTo>
                  <a:pt x="15938" y="19320"/>
                </a:lnTo>
                <a:lnTo>
                  <a:pt x="15938" y="19077"/>
                </a:lnTo>
                <a:lnTo>
                  <a:pt x="16425" y="19028"/>
                </a:lnTo>
                <a:lnTo>
                  <a:pt x="16522" y="18979"/>
                </a:lnTo>
                <a:lnTo>
                  <a:pt x="16619" y="18906"/>
                </a:lnTo>
                <a:lnTo>
                  <a:pt x="16668" y="18833"/>
                </a:lnTo>
                <a:lnTo>
                  <a:pt x="16717" y="18760"/>
                </a:lnTo>
                <a:lnTo>
                  <a:pt x="16790" y="18347"/>
                </a:lnTo>
                <a:lnTo>
                  <a:pt x="16838" y="17933"/>
                </a:lnTo>
                <a:lnTo>
                  <a:pt x="16863" y="17519"/>
                </a:lnTo>
                <a:lnTo>
                  <a:pt x="16863" y="17106"/>
                </a:lnTo>
                <a:lnTo>
                  <a:pt x="16863" y="16254"/>
                </a:lnTo>
                <a:lnTo>
                  <a:pt x="16863" y="15427"/>
                </a:lnTo>
                <a:lnTo>
                  <a:pt x="16838" y="14429"/>
                </a:lnTo>
                <a:lnTo>
                  <a:pt x="16838" y="13432"/>
                </a:lnTo>
                <a:lnTo>
                  <a:pt x="16765" y="11412"/>
                </a:lnTo>
                <a:lnTo>
                  <a:pt x="16765" y="10414"/>
                </a:lnTo>
                <a:lnTo>
                  <a:pt x="16765" y="9417"/>
                </a:lnTo>
                <a:lnTo>
                  <a:pt x="16814" y="7422"/>
                </a:lnTo>
                <a:lnTo>
                  <a:pt x="16814" y="6473"/>
                </a:lnTo>
                <a:lnTo>
                  <a:pt x="16838" y="5499"/>
                </a:lnTo>
                <a:lnTo>
                  <a:pt x="16814" y="5013"/>
                </a:lnTo>
                <a:lnTo>
                  <a:pt x="16765" y="4550"/>
                </a:lnTo>
                <a:lnTo>
                  <a:pt x="16717" y="4064"/>
                </a:lnTo>
                <a:lnTo>
                  <a:pt x="16619" y="3601"/>
                </a:lnTo>
                <a:lnTo>
                  <a:pt x="16595" y="3553"/>
                </a:lnTo>
                <a:lnTo>
                  <a:pt x="16522" y="3504"/>
                </a:lnTo>
                <a:lnTo>
                  <a:pt x="16425" y="3334"/>
                </a:lnTo>
                <a:lnTo>
                  <a:pt x="16303" y="3188"/>
                </a:lnTo>
                <a:lnTo>
                  <a:pt x="16060" y="2896"/>
                </a:lnTo>
                <a:lnTo>
                  <a:pt x="15792" y="2604"/>
                </a:lnTo>
                <a:lnTo>
                  <a:pt x="15524" y="2336"/>
                </a:lnTo>
                <a:lnTo>
                  <a:pt x="14989" y="1801"/>
                </a:lnTo>
                <a:lnTo>
                  <a:pt x="14503" y="1338"/>
                </a:lnTo>
                <a:lnTo>
                  <a:pt x="14259" y="1119"/>
                </a:lnTo>
                <a:lnTo>
                  <a:pt x="14016" y="901"/>
                </a:lnTo>
                <a:lnTo>
                  <a:pt x="13700" y="633"/>
                </a:lnTo>
                <a:lnTo>
                  <a:pt x="13554" y="487"/>
                </a:lnTo>
                <a:lnTo>
                  <a:pt x="13383" y="390"/>
                </a:lnTo>
                <a:lnTo>
                  <a:pt x="13335" y="317"/>
                </a:lnTo>
                <a:lnTo>
                  <a:pt x="13310" y="292"/>
                </a:lnTo>
                <a:lnTo>
                  <a:pt x="13237" y="268"/>
                </a:lnTo>
                <a:lnTo>
                  <a:pt x="13164" y="244"/>
                </a:lnTo>
                <a:lnTo>
                  <a:pt x="9904" y="73"/>
                </a:lnTo>
                <a:lnTo>
                  <a:pt x="8273" y="25"/>
                </a:lnTo>
                <a:lnTo>
                  <a:pt x="66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3"/>
          <p:cNvPicPr preferRelativeResize="0"/>
          <p:nvPr/>
        </p:nvPicPr>
        <p:blipFill>
          <a:blip r:embed="rId3">
            <a:alphaModFix/>
          </a:blip>
          <a:stretch>
            <a:fillRect/>
          </a:stretch>
        </p:blipFill>
        <p:spPr>
          <a:xfrm>
            <a:off x="-43952" y="3400"/>
            <a:ext cx="2570699" cy="5141399"/>
          </a:xfrm>
          <a:prstGeom prst="rect">
            <a:avLst/>
          </a:prstGeom>
          <a:noFill/>
          <a:ln>
            <a:noFill/>
          </a:ln>
        </p:spPr>
      </p:pic>
      <p:sp>
        <p:nvSpPr>
          <p:cNvPr id="346" name="Google Shape;346;p13"/>
          <p:cNvSpPr txBox="1"/>
          <p:nvPr/>
        </p:nvSpPr>
        <p:spPr>
          <a:xfrm>
            <a:off x="2628775" y="1205250"/>
            <a:ext cx="6388200" cy="277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Clr>
                <a:schemeClr val="dk1"/>
              </a:buClr>
              <a:buSzPts val="1100"/>
              <a:buFont typeface="Arial"/>
              <a:buNone/>
            </a:pPr>
            <a:r>
              <a:rPr lang="en" sz="2200">
                <a:solidFill>
                  <a:srgbClr val="2C3E50"/>
                </a:solidFill>
                <a:latin typeface="Calibri"/>
                <a:ea typeface="Calibri"/>
                <a:cs typeface="Calibri"/>
                <a:sym typeface="Calibri"/>
              </a:rPr>
              <a:t>Bernard Biographer theorizes that Francie Francophile’s two years in Paris had a profound influence on her song writing. Bernard wants to use excerpts of Francie’s diary and lyrics from her songs in his biography, </a:t>
            </a:r>
            <a:r>
              <a:rPr lang="en" sz="2200" i="1">
                <a:solidFill>
                  <a:srgbClr val="2C3E50"/>
                </a:solidFill>
                <a:latin typeface="Calibri"/>
                <a:ea typeface="Calibri"/>
                <a:cs typeface="Calibri"/>
                <a:sym typeface="Calibri"/>
              </a:rPr>
              <a:t>The Sway of the Seine</a:t>
            </a:r>
            <a:r>
              <a:rPr lang="en" sz="2200">
                <a:solidFill>
                  <a:srgbClr val="2C3E50"/>
                </a:solidFill>
                <a:latin typeface="Calibri"/>
                <a:ea typeface="Calibri"/>
                <a:cs typeface="Calibri"/>
                <a:sym typeface="Calibri"/>
              </a:rPr>
              <a:t>, to document the connection between Francie’s Parisian adventures and the themes in her discography.</a:t>
            </a:r>
            <a:endParaRPr sz="2200">
              <a:solidFill>
                <a:srgbClr val="2C3E50"/>
              </a:solidFill>
              <a:latin typeface="Calibri"/>
              <a:ea typeface="Calibri"/>
              <a:cs typeface="Calibri"/>
              <a:sym typeface="Calibri"/>
            </a:endParaRPr>
          </a:p>
        </p:txBody>
      </p:sp>
      <p:sp>
        <p:nvSpPr>
          <p:cNvPr id="347" name="Google Shape;347;p13"/>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348" name="Google Shape;348;p13"/>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349" name="Google Shape;349;p13"/>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4"/>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355" name="Google Shape;355;p14"/>
          <p:cNvSpPr txBox="1"/>
          <p:nvPr/>
        </p:nvSpPr>
        <p:spPr>
          <a:xfrm>
            <a:off x="2796925" y="1391138"/>
            <a:ext cx="6051900" cy="2516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Amy Amphibian wants to create a database of scientific articles and use data mining technology to evaluate how frequently a particular species of frog is used for scientific research and testing.</a:t>
            </a:r>
            <a:endParaRPr sz="2400">
              <a:solidFill>
                <a:srgbClr val="2C3E50"/>
              </a:solidFill>
              <a:latin typeface="Calibri"/>
              <a:ea typeface="Calibri"/>
              <a:cs typeface="Calibri"/>
              <a:sym typeface="Calibri"/>
            </a:endParaRPr>
          </a:p>
        </p:txBody>
      </p:sp>
      <p:sp>
        <p:nvSpPr>
          <p:cNvPr id="356" name="Google Shape;356;p14"/>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357" name="Google Shape;357;p14"/>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pic>
        <p:nvPicPr>
          <p:cNvPr id="358" name="Google Shape;358;p14"/>
          <p:cNvPicPr preferRelativeResize="0"/>
          <p:nvPr/>
        </p:nvPicPr>
        <p:blipFill>
          <a:blip r:embed="rId3">
            <a:alphaModFix/>
          </a:blip>
          <a:stretch>
            <a:fillRect/>
          </a:stretch>
        </p:blipFill>
        <p:spPr>
          <a:xfrm>
            <a:off x="-10938" y="0"/>
            <a:ext cx="257175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5"/>
          <p:cNvPicPr preferRelativeResize="0"/>
          <p:nvPr/>
        </p:nvPicPr>
        <p:blipFill>
          <a:blip r:embed="rId3">
            <a:alphaModFix/>
          </a:blip>
          <a:stretch>
            <a:fillRect/>
          </a:stretch>
        </p:blipFill>
        <p:spPr>
          <a:xfrm>
            <a:off x="-60076" y="3400"/>
            <a:ext cx="2571750" cy="5143500"/>
          </a:xfrm>
          <a:prstGeom prst="rect">
            <a:avLst/>
          </a:prstGeom>
          <a:noFill/>
          <a:ln>
            <a:noFill/>
          </a:ln>
        </p:spPr>
      </p:pic>
      <p:sp>
        <p:nvSpPr>
          <p:cNvPr id="364" name="Google Shape;364;p15"/>
          <p:cNvSpPr txBox="1"/>
          <p:nvPr/>
        </p:nvSpPr>
        <p:spPr>
          <a:xfrm>
            <a:off x="2656675" y="1469288"/>
            <a:ext cx="6332400" cy="23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Art historian Martha Marx wants to include reproductions of Freddy Fresco’s paintings in her book </a:t>
            </a:r>
            <a:r>
              <a:rPr lang="en" sz="2400" i="1">
                <a:solidFill>
                  <a:srgbClr val="2C3E50"/>
                </a:solidFill>
                <a:latin typeface="Calibri"/>
                <a:ea typeface="Calibri"/>
                <a:cs typeface="Calibri"/>
                <a:sym typeface="Calibri"/>
              </a:rPr>
              <a:t>Class, Clout, and Color</a:t>
            </a:r>
            <a:r>
              <a:rPr lang="en" sz="2400">
                <a:solidFill>
                  <a:srgbClr val="2C3E50"/>
                </a:solidFill>
                <a:latin typeface="Calibri"/>
                <a:ea typeface="Calibri"/>
                <a:cs typeface="Calibri"/>
                <a:sym typeface="Calibri"/>
              </a:rPr>
              <a:t>, which analyzes how class and power struggles are reflected in the artist’s work.</a:t>
            </a:r>
            <a:endParaRPr sz="2400">
              <a:solidFill>
                <a:srgbClr val="2C3E50"/>
              </a:solidFill>
              <a:latin typeface="Calibri"/>
              <a:ea typeface="Calibri"/>
              <a:cs typeface="Calibri"/>
              <a:sym typeface="Calibri"/>
            </a:endParaRPr>
          </a:p>
        </p:txBody>
      </p:sp>
      <p:sp>
        <p:nvSpPr>
          <p:cNvPr id="365" name="Google Shape;365;p15"/>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366" name="Google Shape;366;p15"/>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367" name="Google Shape;367;p15"/>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6"/>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373" name="Google Shape;373;p16"/>
          <p:cNvSpPr txBox="1">
            <a:spLocks noGrp="1"/>
          </p:cNvSpPr>
          <p:nvPr>
            <p:ph type="subTitle" idx="4294967295"/>
          </p:nvPr>
        </p:nvSpPr>
        <p:spPr>
          <a:xfrm>
            <a:off x="64582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t>Icons slide 1 by </a:t>
            </a:r>
            <a:r>
              <a:rPr lang="en" sz="900" u="sng">
                <a:solidFill>
                  <a:srgbClr val="F5F6F7"/>
                </a:solidFill>
                <a:hlinkClick r:id="rId3"/>
              </a:rPr>
              <a:t>SlidesCarnival</a:t>
            </a:r>
            <a:r>
              <a:rPr lang="en" sz="900">
                <a:solidFill>
                  <a:srgbClr val="2C3E50"/>
                </a:solidFill>
              </a:rPr>
              <a:t>,</a:t>
            </a:r>
            <a:r>
              <a:rPr lang="en" sz="900">
                <a:solidFill>
                  <a:srgbClr val="F5F6F7"/>
                </a:solidFill>
              </a:rPr>
              <a:t> </a:t>
            </a:r>
            <a:r>
              <a:rPr lang="en" sz="900"/>
              <a:t>CC-BY 4.0</a:t>
            </a:r>
            <a:endParaRPr sz="900"/>
          </a:p>
          <a:p>
            <a:pPr marL="0" lvl="0" indent="0" algn="l" rtl="0">
              <a:lnSpc>
                <a:spcPct val="100000"/>
              </a:lnSpc>
              <a:spcBef>
                <a:spcPts val="700"/>
              </a:spcBef>
              <a:spcAft>
                <a:spcPts val="0"/>
              </a:spcAft>
              <a:buClr>
                <a:schemeClr val="dk1"/>
              </a:buClr>
              <a:buSzPts val="1100"/>
              <a:buFont typeface="Arial"/>
              <a:buNone/>
            </a:pPr>
            <a:r>
              <a:rPr lang="en" sz="900"/>
              <a:t>Paint by </a:t>
            </a:r>
            <a:r>
              <a:rPr lang="en" sz="900" u="sng">
                <a:solidFill>
                  <a:schemeClr val="lt1"/>
                </a:solidFill>
                <a:hlinkClick r:id="rId4"/>
              </a:rPr>
              <a:t>Denise Johnson</a:t>
            </a:r>
            <a:r>
              <a:rPr lang="en" sz="900"/>
              <a:t> on Unsplash</a:t>
            </a:r>
            <a:endParaRPr sz="900"/>
          </a:p>
          <a:p>
            <a:pPr marL="0" lvl="0" indent="0" algn="l" rtl="0">
              <a:lnSpc>
                <a:spcPct val="100000"/>
              </a:lnSpc>
              <a:spcBef>
                <a:spcPts val="700"/>
              </a:spcBef>
              <a:spcAft>
                <a:spcPts val="0"/>
              </a:spcAft>
              <a:buClr>
                <a:schemeClr val="dk1"/>
              </a:buClr>
              <a:buSzPts val="1100"/>
              <a:buFont typeface="Arial"/>
              <a:buNone/>
            </a:pPr>
            <a:r>
              <a:rPr lang="en" sz="900"/>
              <a:t>Frog by </a:t>
            </a:r>
            <a:r>
              <a:rPr lang="en" sz="900" u="sng">
                <a:solidFill>
                  <a:schemeClr val="hlink"/>
                </a:solidFill>
                <a:hlinkClick r:id="rId5"/>
              </a:rPr>
              <a:t>David Clode</a:t>
            </a:r>
            <a:r>
              <a:rPr lang="en" sz="900"/>
              <a:t> on Unsplash </a:t>
            </a:r>
            <a:endParaRPr sz="900"/>
          </a:p>
          <a:p>
            <a:pPr marL="0" lvl="0" indent="0" algn="l" rtl="0">
              <a:lnSpc>
                <a:spcPct val="100000"/>
              </a:lnSpc>
              <a:spcBef>
                <a:spcPts val="700"/>
              </a:spcBef>
              <a:spcAft>
                <a:spcPts val="700"/>
              </a:spcAft>
              <a:buClr>
                <a:schemeClr val="dk1"/>
              </a:buClr>
              <a:buSzPts val="1100"/>
              <a:buFont typeface="Arial"/>
              <a:buNone/>
            </a:pPr>
            <a:r>
              <a:rPr lang="en" sz="900"/>
              <a:t>Eiffel Tower by </a:t>
            </a:r>
            <a:r>
              <a:rPr lang="en" sz="900" u="sng">
                <a:solidFill>
                  <a:schemeClr val="lt1"/>
                </a:solidFill>
                <a:hlinkClick r:id="rId6"/>
              </a:rPr>
              <a:t>Chris Karidis</a:t>
            </a:r>
            <a:r>
              <a:rPr lang="en" sz="900"/>
              <a:t> on Unsplash</a:t>
            </a:r>
            <a:endParaRPr sz="900">
              <a:solidFill>
                <a:srgbClr val="000000"/>
              </a:solidFill>
            </a:endParaRPr>
          </a:p>
        </p:txBody>
      </p:sp>
      <p:sp>
        <p:nvSpPr>
          <p:cNvPr id="374" name="Google Shape;374;p16"/>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000">
                <a:solidFill>
                  <a:srgbClr val="2C3E50"/>
                </a:solidFill>
                <a:latin typeface="Calibri"/>
                <a:ea typeface="Calibri"/>
                <a:cs typeface="Calibri"/>
                <a:sym typeface="Calibri"/>
              </a:rPr>
              <a:t>Authors Alliance is grateful to Arcadia – a charitable fund of Lisbet Rausing and Peter Baldwin – for a grant that supported the creation of these slides.</a:t>
            </a:r>
            <a:endParaRPr sz="2000">
              <a:solidFill>
                <a:srgbClr val="2C3E50"/>
              </a:solidFill>
              <a:latin typeface="Calibri"/>
              <a:ea typeface="Calibri"/>
              <a:cs typeface="Calibri"/>
              <a:sym typeface="Calibri"/>
            </a:endParaRPr>
          </a:p>
        </p:txBody>
      </p:sp>
      <p:sp>
        <p:nvSpPr>
          <p:cNvPr id="375" name="Google Shape;375;p16"/>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5F6F7"/>
                </a:solidFill>
                <a:latin typeface="Calibri"/>
                <a:ea typeface="Calibri"/>
                <a:cs typeface="Calibri"/>
                <a:sym typeface="Calibri"/>
              </a:rPr>
              <a:t>Thanks to the creators who made and released these resources for free:</a:t>
            </a:r>
            <a:endParaRPr sz="1800" b="1">
              <a:solidFill>
                <a:srgbClr val="F5F6F7"/>
              </a:solidFill>
              <a:latin typeface="Calibri"/>
              <a:ea typeface="Calibri"/>
              <a:cs typeface="Calibri"/>
              <a:sym typeface="Calibri"/>
            </a:endParaRPr>
          </a:p>
        </p:txBody>
      </p:sp>
      <p:sp>
        <p:nvSpPr>
          <p:cNvPr id="376" name="Google Shape;376;p16"/>
          <p:cNvSpPr txBox="1">
            <a:spLocks noGrp="1"/>
          </p:cNvSpPr>
          <p:nvPr>
            <p:ph type="subTitle" idx="4294967295"/>
          </p:nvPr>
        </p:nvSpPr>
        <p:spPr>
          <a:xfrm>
            <a:off x="323227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700"/>
              </a:spcAft>
              <a:buNone/>
            </a:pPr>
            <a:r>
              <a:rPr lang="en" sz="900">
                <a:solidFill>
                  <a:srgbClr val="000000"/>
                </a:solidFill>
              </a:rPr>
              <a:t> </a:t>
            </a:r>
            <a:endParaRPr sz="900">
              <a:solidFill>
                <a:srgbClr val="000000"/>
              </a:solidFill>
            </a:endParaRPr>
          </a:p>
        </p:txBody>
      </p:sp>
      <p:sp>
        <p:nvSpPr>
          <p:cNvPr id="377" name="Google Shape;377;p16"/>
          <p:cNvSpPr txBox="1">
            <a:spLocks noGrp="1"/>
          </p:cNvSpPr>
          <p:nvPr>
            <p:ph type="subTitle" idx="4294967295"/>
          </p:nvPr>
        </p:nvSpPr>
        <p:spPr>
          <a:xfrm>
            <a:off x="584737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900"/>
          </a:p>
          <a:p>
            <a:pPr marL="0" lvl="0" indent="0" algn="l" rtl="0">
              <a:lnSpc>
                <a:spcPct val="100000"/>
              </a:lnSpc>
              <a:spcBef>
                <a:spcPts val="700"/>
              </a:spcBef>
              <a:spcAft>
                <a:spcPts val="700"/>
              </a:spcAft>
              <a:buNone/>
            </a:pPr>
            <a:endParaRPr sz="900">
              <a:solidFill>
                <a:srgbClr val="000000"/>
              </a:solidFill>
            </a:endParaRPr>
          </a:p>
        </p:txBody>
      </p:sp>
    </p:spTree>
  </p:cSld>
  <p:clrMapOvr>
    <a:masterClrMapping/>
  </p:clrMapOvr>
</p:sld>
</file>

<file path=ppt/theme/theme1.xml><?xml version="1.0" encoding="utf-8"?>
<a:theme xmlns:a="http://schemas.openxmlformats.org/drawingml/2006/main" name="Authors Alliance WIB (FairUs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934</Words>
  <Application>Microsoft Macintosh PowerPoint</Application>
  <PresentationFormat>On-screen Show (16:9)</PresentationFormat>
  <Paragraphs>34</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vt:lpstr>
      <vt:lpstr>Arial</vt:lpstr>
      <vt:lpstr>Merriweather</vt:lpstr>
      <vt:lpstr>Authors Alliance WIB (FairUse)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Brianna Schofield</cp:lastModifiedBy>
  <cp:revision>1</cp:revision>
  <dcterms:modified xsi:type="dcterms:W3CDTF">2019-12-24T00:13:13Z</dcterms:modified>
</cp:coreProperties>
</file>