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Merriweather" panose="020605030504060307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76620"/>
  </p:normalViewPr>
  <p:slideViewPr>
    <p:cSldViewPr snapToGrid="0" snapToObjects="1">
      <p:cViewPr varScale="1">
        <p:scale>
          <a:sx n="98" d="100"/>
          <a:sy n="98" d="100"/>
        </p:scale>
        <p:origin x="1264" y="168"/>
      </p:cViewPr>
      <p:guideLst/>
    </p:cSldViewPr>
  </p:slideViewPr>
  <p:notesTextViewPr>
    <p:cViewPr>
      <p:scale>
        <a:sx n="1" d="1"/>
        <a:sy n="1" d="1"/>
      </p:scale>
      <p:origin x="0" y="-3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8d492cf7e_0_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8d492cf7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presentation is for authors who are considering making their works openly accessible, for those who are required to make their works openly accessible by an institutional or funding mandate, and for those who are just interested in learning more about open access. We’ll cover what “open access” means and provide you with practical steps you can take if you wish to make your work openly accessible.</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2f2c1be5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2f2c1be5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take a look at how benefits to readers swayed one author to make his book openly accessible. Professor Calvin Warren decided to make his book </a:t>
            </a:r>
            <a:r>
              <a:rPr lang="en" i="1">
                <a:solidFill>
                  <a:schemeClr val="dk1"/>
                </a:solidFill>
              </a:rPr>
              <a:t>Ontological Terror: Blackness, Nihilism, and Emancipation </a:t>
            </a:r>
            <a:r>
              <a:rPr lang="en">
                <a:solidFill>
                  <a:schemeClr val="dk1"/>
                </a:solidFill>
              </a:rPr>
              <a:t>openly accessible to address the inequity of knowledge acquisition. In his words: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“Unfortunately, academic knowledge is becoming increasingly inaccessible, and this “epistemological exclusivity” is resulting in disturbing patterns of asymmetry. Journals require membership to read current scholarship, and this financial barrier prevents students and scholars from resource poor institutions from acquiring information. The cost of academic books is equally exorbitant, reinforcing the dynamic that knowledge acquisition requires money. I’ve grown uncomfortable with this dynamic and had been searching for a mechanism to make my work more accessible to high school students, lay readers, community colleges, and institutions with limited resources. Open access provided such a mechanism and addressed the inequity of knowledge acquisition. Accessing my book for free has increased my readership and made it possible for black nihilism, as an idea, to expand its horizon.”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202c6b7c0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7202c6b7c0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Finally, open access also leads to benefits to the ongoing progress of knowledge. New scientific and cultural contributions necessarily build on the works of authors who came before. By removing barriers to access and reuse, open access creates a more hospitable environment for future scientific advancements and cultural contributions. The easier it is to find, access, read, and reuse a work, the more opportunities there are for others to build upon the work, accelerating the pace of innovation and discovery.</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2f2c1be5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2f2c1be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Cynthia and Julie Willett’s book, </a:t>
            </a:r>
            <a:r>
              <a:rPr lang="en" i="1">
                <a:solidFill>
                  <a:schemeClr val="dk1"/>
                </a:solidFill>
              </a:rPr>
              <a:t>Uproarious: How Feminists and Other Subversive Comics Speak Truth</a:t>
            </a:r>
            <a:r>
              <a:rPr lang="en">
                <a:solidFill>
                  <a:schemeClr val="dk1"/>
                </a:solidFill>
              </a:rPr>
              <a:t> examines theories of humor through the lens of feminist comics. They decided to make the book openly accessible to make their research more accessible not only to students at elite institutions but also to those who lack resources yet often drive conversations in trending fields like humor. They describe the most unexpected result of the decision to open up access as facilitating conversations with stand-up comedians which have helped them to think about new directions for their research and for the field of study.</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7202c6b7c0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7202c6b7c0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Now that we’ve examined what open access is and its benefits, let’s turn to open access policies.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202c6b7c0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202c6b7c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Many universities, government agencies, and other research funders are adopting open access policies that require works written by university faculty or developed under agency or foundation sponsorship to be made openly accessible.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For example, faculty at universities around the country have voted to pass open access policies at their institutions. Under these policies, faculty members typically grant to their universities the right to deposit faculty-authored works in institutional repositories. [Presenter to insert details about your institution’s OA policy, if any.]</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Under similar policies, many government agencies require grant recipients to deposit their research findings in open access repositories where they are available for free public access. And foundations that sponsor research, for example the Bill and Melinda Gates Foundation, are also increasingly adopting OA policies that require research resulting from grant funding be made openly accessible.</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202c6b7c0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7202c6b7c0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You might wonder why institutions and funders adopt open access policies. Typically, OA policies are adopted by entities that view the communication and dissemination of funded works as an integral part of their mission. Universities, for example, further their educational missions by implementing open access policies that make scholarly works more widely available. Open access policies maximize the value of investment in research by ensuring that more readers can access research results and scholarship than if the works were available through restricted means alone.</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Importantly, authors subject to open access policies benefit from the power of collective action. The unified action of a body of authors—for example, the faculty of a university—gives these authors more bargaining power and helps them collectively reserve rights that might otherwise be signed away by individual authors in publishing agreements. Whereas conventional publishers previously may have denied the requests of an individual author to make her work openly accessible, many now accommodate open access policies.</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202c6b7c0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202c6b7c0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you’re subject to an open access policy, it is important to understand what is specifically required of you under the policy. Let’s take a look at some things you need to consider.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Who and what is covered by the policy? </a:t>
            </a:r>
            <a:r>
              <a:rPr lang="en">
                <a:solidFill>
                  <a:schemeClr val="dk1"/>
                </a:solidFill>
              </a:rPr>
              <a:t>Some policies cover only certain employees (for example, faculty, but not staff) or only certain types of works (for example, scholarly articles, but not books).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How does the policy interact with your agreement with your publisher? </a:t>
            </a:r>
            <a:r>
              <a:rPr lang="en">
                <a:solidFill>
                  <a:schemeClr val="dk1"/>
                </a:solidFill>
              </a:rPr>
              <a:t>Some open access policies require authors to retain certain non-exclusive rights when they publish their works. In order to comply with such policies, authors need to be careful not to transfer all of the rights that they have as copyright owners to their publishers. Instead, these authors need to retain the rights they need to make their works openly accessible in accordance with the terms of the open access policy.</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Other open access policies grant the author’s institution a non-exclusive license to their works, which allows these institutions to make works openly accessible (this type of policy is sometimes referred to as a “Harvard-style” policy). These authors can then transfer some rights to publishers; they should make sure that they are not purporting to grant rights to the publisher that they have already granted to their institution.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What degree of openness is required by the policy?</a:t>
            </a:r>
            <a:r>
              <a:rPr lang="en">
                <a:solidFill>
                  <a:schemeClr val="dk1"/>
                </a:solidFill>
              </a:rPr>
              <a:t> Some policies follow the </a:t>
            </a:r>
            <a:r>
              <a:rPr lang="en" i="1">
                <a:solidFill>
                  <a:schemeClr val="dk1"/>
                </a:solidFill>
              </a:rPr>
              <a:t>gratis</a:t>
            </a:r>
            <a:r>
              <a:rPr lang="en">
                <a:solidFill>
                  <a:schemeClr val="dk1"/>
                </a:solidFill>
              </a:rPr>
              <a:t> open access model and merely require that the work be publicly accessible in an open access repository, free from pay walls. Other open access policies follow the </a:t>
            </a:r>
            <a:r>
              <a:rPr lang="en" i="1">
                <a:solidFill>
                  <a:schemeClr val="dk1"/>
                </a:solidFill>
              </a:rPr>
              <a:t>libre</a:t>
            </a:r>
            <a:r>
              <a:rPr lang="en">
                <a:solidFill>
                  <a:schemeClr val="dk1"/>
                </a:solidFill>
              </a:rPr>
              <a:t> open access model and require authors to provide additional permissions.</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Which version of your work is covered by the policy? </a:t>
            </a:r>
            <a:r>
              <a:rPr lang="en">
                <a:solidFill>
                  <a:schemeClr val="dk1"/>
                </a:solidFill>
              </a:rPr>
              <a:t>Some policies specify which version of a publication must be made openly available. Often the policy applies to the final peer-reviewed version, prior to publisher formatting.</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Where should your work be deposited? </a:t>
            </a:r>
            <a:r>
              <a:rPr lang="en">
                <a:solidFill>
                  <a:schemeClr val="dk1"/>
                </a:solidFill>
              </a:rPr>
              <a:t>Some policies specify the repository in which a work should be deposited, while others only require that the work be made openly accessible, regardless of the particular place it is available.</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Does the policy provide for—or limit the length of—an embargo period? </a:t>
            </a:r>
            <a:r>
              <a:rPr lang="en">
                <a:solidFill>
                  <a:schemeClr val="dk1"/>
                </a:solidFill>
              </a:rPr>
              <a:t>Some policies accommodate publishers’ requests to delay open access to an article until a set embargo period has passed, though some policies specifically limit the length of such an embargo.</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Does the policy allow you to opt out? </a:t>
            </a:r>
            <a:r>
              <a:rPr lang="en">
                <a:solidFill>
                  <a:schemeClr val="dk1"/>
                </a:solidFill>
              </a:rPr>
              <a:t>Some policies permit authors to request a waiver that would allow them to opt out of the grant of a non-exclusive license to their institution for a particular work. Other policies additionally allow authors to request blanket waivers for all of their works. There is typically no opt-out available for government or foundation-sponsored research subject to an open access policy.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202c6b7c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7202c6b7c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Now we’ll take a look at what rights you might want to give to the public to allow them to share and adapt your work, as well as conditions and restrictions you might want to place on the use of your work. In this section of the presentation, we’ll also examine how to signal to the public that a work is openly accessible.</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202c6b7c0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202c6b7c0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Under current U.S. copyright law, copyright attaches to an original work of authorship automatically from the moment the work is first created. This means that authors have the exclusive right to make copies of their works; sell or otherwise distribute their works; prepare adaptations (e.g., audio editions, movie adaptations, and translations); and perform or display their works publicly.</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Though these rights are subject to a number of limitations, an author generally has the choice whether to license or transfer any, or all, of these rights and, if so, to whom and to what extent. If you wish to grant the public the rights to reuse your work, you need to affirmatively indicate which of these rights you are granting. You also need to indicate what conditions or restrictions, if any, you are placing on the public’s reuse of your work. We’ll cover each of these in turn.</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202c6b7c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202c6b7c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While you can help readers access your works by removing price barriers alone (for example, by putting it on the internet), readers will usually still need to ask for your permission to reuse, share, or adapt your work unless you affirmatively license these rights to them (or unless their use falls within a copyright limitation or exception). When you consider how you would like to allow others to access and use your work, consider the following two questions.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Do you want to allow others to share your work? </a:t>
            </a:r>
            <a:r>
              <a:rPr lang="en" dirty="0">
                <a:solidFill>
                  <a:schemeClr val="dk1"/>
                </a:solidFill>
              </a:rPr>
              <a:t>When you allow others to share your work, readers can distribute, copy, or perform your work without first having to get your permission or rely on a copyright exception (such as fair use).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Do you want others to be able to adapt your work?</a:t>
            </a:r>
            <a:r>
              <a:rPr lang="en" dirty="0">
                <a:solidFill>
                  <a:schemeClr val="dk1"/>
                </a:solidFill>
              </a:rPr>
              <a:t> When you allow others to adapt your work, readers can build upon or create new works based on your work without first needing to get your permission or rely on a copyright exception. This is sometimes referred to as allowing others the right to prepare “derivative works.” </a:t>
            </a:r>
            <a:r>
              <a:rPr lang="en-US">
                <a:solidFill>
                  <a:schemeClr val="dk1"/>
                </a:solidFill>
              </a:rPr>
              <a:t>A translation of an article written in English into another language is an example of a derivative work.</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202c6b7c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202c6b7c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Introduce presenter(s).</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7202c6b7c0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7202c6b7c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Once you consider what rights you would like to share with the public, you can consider how you would like to fine-tune your work’s degree of “openness” by putting conditions on readers’ reuse and derivative work rights. Some common conditions to consider are: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Attribution: </a:t>
            </a:r>
            <a:r>
              <a:rPr lang="en">
                <a:solidFill>
                  <a:schemeClr val="dk1"/>
                </a:solidFill>
              </a:rPr>
              <a:t>Those who reuse a work or create a derivative work must give credit to the author for the creation of the original work.</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Share-Alike: </a:t>
            </a:r>
            <a:r>
              <a:rPr lang="en">
                <a:solidFill>
                  <a:schemeClr val="dk1"/>
                </a:solidFill>
              </a:rPr>
              <a:t>When readers create a new work based on the originally licensed material, they must distribute that new work under license terms identical to those the author imposed on the original work. For example, if an author grants full reuse rights and requires share-alike from subsequent users, subsequent users cannot impose more restrictive conditions on reuse than those imposed by the author on the original work.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 Derivatives: </a:t>
            </a:r>
            <a:r>
              <a:rPr lang="en">
                <a:solidFill>
                  <a:schemeClr val="dk1"/>
                </a:solidFill>
              </a:rPr>
              <a:t>Readers are prohibited from adapting a work to create a new work. The right to create derivative works is reserved to the author, meaning that readers will be allowed only to distribute, reproduce, or perform a work as long as it is passed along unchanged and in whole.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Non-Commercial Use: </a:t>
            </a:r>
            <a:r>
              <a:rPr lang="en">
                <a:solidFill>
                  <a:schemeClr val="dk1"/>
                </a:solidFill>
              </a:rPr>
              <a:t>Readers are prohibited from making any reuse or derivative work available commercially.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 are subject to an open access policy, you should check whether you are required to grant particular user rights or if you are limited as to what restrictions you can place on user rights.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202c6b7c0_1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7202c6b7c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 indicate how they want their work to be shared and what restrictions they are placing on the use of their work, many authors use a pre-drafted open access license from Creative Commons. Creative Commons allows authors to choose from among a menu of pre-drafted licenses depending on the rights they want to grant and the conditions they want to place on use of their works. As you can see, options for these pre-drafted conditions match the ones we’ve just discussed, including requiring attribution, requiring onward users to share alike, restricting derivative works, or restricting commercial uses. Creative Commons’ pre-drafted licenses include six combinations of these conditions, but all of them require attribution.</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conditions you place on the use of your copyrighted work through open access licenses are legally enforceable. If a downstream user fails to comply with the terms of the license you select, you can bring a copyright infringement claim (or in some cases a breach of contract claim) against that user. For example, if someone makes a commercial reproduction of a copyrighted work that you have licensed for non-commercial use only (and their use is not otherwise permissible under an exception to copyright law), that user is infringing on your copyright because he is exceeding the scope of the license.</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7202c6b7c0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7202c6b7c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 apply an open access license to your work, you need to mark your work with the appropriate license. For some open access repositories or journals, the marking process is integrated into the distribution platform. So, if you are making works available through an open access repository or journal, you should check with your specific open access platform for more details on how to mark your work with a public license. If the marking process is not already integrated, you can follow instructions on the Creative Commons website for how to download icons and mark your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For Creative Commons licenses, it is important to note that once you apply the license to a work, that license may not be revoked. Even if you later stop making your work available to the public, anyone may rely on the terms of the license that had been attached to your work to reuse it.</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202c6b7c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202c6b7c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In addition to deciding how “open” you want to make your work, you will also need to decide where you will make your work openly accessible. This involves deciding which open access model (or models) you will use to disseminate your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Open access models are generally divided into two categories: “Gold Open Access” and “Green Open Access.” Gold Open Access describes the model by which an open access publisher makes your work openly accessible. In contrast, Green Open Access (also called “self-archiving”) describes the model by which you as an author make your work openly accessible. It is also possible to collaborate with a conventional publisher to make your work openly accessible. We’ll discuss each of these in turn.</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202c6b7c0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7202c6b7c0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Under the Gold Open Access model, an author works with an open access publisher, which then typically performs peer review and editing functions before publishing the work in open access form. Key advantages and limitations of Gold Open Access include: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Gold Open Access demonstrates to readers that the work has passed the publisher’s editorial selection process. </a:t>
            </a:r>
            <a:r>
              <a:rPr lang="en">
                <a:solidFill>
                  <a:schemeClr val="dk1"/>
                </a:solidFill>
              </a:rPr>
              <a:t>Acceptance by an open access publisher signals to readers that the publisher’s editors have carefully reviewed the work and determined it is a worthwhile addition to scholarly discourse that meets the publisher’s standards of quality and accuracy.</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Authors who publish in an open access journal benefit from the journal’s existing readership and presence in a particular field. </a:t>
            </a:r>
            <a:r>
              <a:rPr lang="en">
                <a:solidFill>
                  <a:schemeClr val="dk1"/>
                </a:solidFill>
              </a:rPr>
              <a:t>Articles published in an open access journal derive visibility from the journal’s pre-existing, regular audience.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Some open access publishers may require a fee to publish an author’s work. </a:t>
            </a:r>
            <a:r>
              <a:rPr lang="en">
                <a:solidFill>
                  <a:schemeClr val="dk1"/>
                </a:solidFill>
              </a:rPr>
              <a:t>Some, but not all, open access publishers charge authors “publication fees” or “article-processing charges” (“APCs”) to publish their works. These charges typically cover the publisher’s cost of preparing manuscripts for publication and administering the publication.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There are many open access publishers available for some fields or types of works, but few or none for others. </a:t>
            </a:r>
            <a:r>
              <a:rPr lang="en">
                <a:solidFill>
                  <a:schemeClr val="dk1"/>
                </a:solidFill>
              </a:rPr>
              <a:t>There are many well-established open access journal options for scholarly articles, particularly scientific articles. However, there are currently fewer options in the humanities and social sciences and for authors of book-length works. That said, the landscape is changing rapidly and open access options are increasingly available. (Authors can also consider working with a conventional publisher to make a work openly accessible in conjunction with print publishing, which we’ll discuss later in this presentation.)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Open access publishers are generally newer and not yet as established as conventional publishers. </a:t>
            </a:r>
            <a:r>
              <a:rPr lang="en">
                <a:solidFill>
                  <a:schemeClr val="dk1"/>
                </a:solidFill>
              </a:rPr>
              <a:t>Many open access publishers have not been around as long as the most prominent conventional publishers and, as such, do not necessarily command the same recognition as well-established publisher. However, authors should not assume just because a publisher is open access, it is not prestigious.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202c6b7c0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7202c6b7c0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Another open access model is “Green Open Access.” Green Open Access refers to an author directly making her own work openly accessible on for example, an institutional repository or a personal or group website (also known as “self-archiving”). Key advantages and limitations of Green Open Access include: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Green OA can supplement Gold OA or conventional publishing:</a:t>
            </a:r>
            <a:r>
              <a:rPr lang="en">
                <a:solidFill>
                  <a:schemeClr val="dk1"/>
                </a:solidFill>
              </a:rPr>
              <a:t> Whether you plan to publish your work with an open access or conventional publisher, you may still be able to self-archive your work (more on working with conventional publishers next). This can increase access to your work even if it is otherwise published by an OA or conventional publisher.</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Green OA can fill gaps in Gold OA: </a:t>
            </a:r>
            <a:r>
              <a:rPr lang="en">
                <a:solidFill>
                  <a:schemeClr val="dk1"/>
                </a:solidFill>
              </a:rPr>
              <a:t>Green OA is an excellent option if you would like to make your work openly available, but a suitable open access publisher does not yet exist in your field or for your type of work.</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Green OA is not incompatible with—and may encourage additional—peer review:</a:t>
            </a:r>
            <a:r>
              <a:rPr lang="en">
                <a:solidFill>
                  <a:schemeClr val="dk1"/>
                </a:solidFill>
              </a:rPr>
              <a:t> While peer review is not required to self-archive a work, many authors self-archive works that have already been peer reviewed prior to publication with an open access or conventional publisher. Making a work available through Green OA can even encourage additional feedback that enables you to further develop your work.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Green OA may require extra steps to demonstrate the quality of a work:</a:t>
            </a:r>
            <a:r>
              <a:rPr lang="en">
                <a:solidFill>
                  <a:schemeClr val="dk1"/>
                </a:solidFill>
              </a:rPr>
              <a:t> Because there are low barriers to putting something online, the digital online existence of a work is not alone evidence of its quality. Therefore, you may want to take steps to signal to readers the quality of your work. For example, if your work has been peer-reviewed, published, or accepted for publication, you should indicate that information on the self-archived copy of your work.</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Green OA may violate rights you have transferred to your publisher:</a:t>
            </a:r>
            <a:r>
              <a:rPr lang="en">
                <a:solidFill>
                  <a:schemeClr val="dk1"/>
                </a:solidFill>
              </a:rPr>
              <a:t> If you have already signed a publishing contract, be sure to check the terms of your agreement before self-archiving your work. If you transferred all of your rights to your publisher, for example, your publisher can object to you distributing your work to the public.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202c6b7c0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202c6b7c0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If you assign your copyrights to a publisher or grant your publisher an exclusive copyright license, you may not be able to make your work openly available unless you’ve made another arrangement with your publisher. That said, conventional publishing and open access are not always mutually exclusive. Authors who want to make their works openly accessible need to make sure their contract terms are compatible with open access.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If you have already signed a publishing contract with a conventional publisher, you should first evaluate the terms of your contract to determine if it allows you to make your work openly accessible and, if so, under what terms. If it does not, you will need to work with your publisher to secure permission or regain the right to make your work openly accessible. Publishers are often open to working with authors to make their works available in the ways the authors want, particularly when a work is no longer profitable to the publisher. (Check out Authors Alliance’s guide to rights reversion for more information on this process.)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As open access mandates have become more common, conventional publishers have become more amenable to including open-access-friendly terms in their contracts, either by default or upon negotiation with the author. Let’s take a look at a few examples of how authors have successfully negotiated for open access terms with conventional publishers.</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202c6b7c0_1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202c6b7c0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After one of her artic­­les was accepted for publication, a representative of the publisher initially expressed that he understood that open access was important to Ms. Salo. When she received the publication contract for this work, however, it did not contain a provision allowing Ms. Salo to retain the right to make her work openly accessible. When she asked the publisher if such a clause could be included, the publisher responded, “Oh, you want the other contract,” and proceeded to provide Ms. Salo with an open-access-friendly version of the contract.</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The lesson from this story is that some authors find it is sufficient to simply tell a publisher that they want to make their work openly accessible and request terms that are compatible with that goal. (If you are subject to an open access policy, it may be helpful if you provide the publisher with a copy of the open access policy.) Some publishers already have an alternate publishing contract available where authors retain the rights to make their works openly available and will provide this contract upon request. As with any contract the publisher provides, be sure to check that the terms of this alternative contract are in line with your desired outcome, including how open you want to make your work.</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Another common approach for securing open-access-friendly contract terms is to attach an addendum to your publishing contract that modifies the original publishing contract and permits the author to make the work openly accessible. If your institution or research is governed by an open access policy, check to see whether they have a model addendum that you can use to comply with the terms of the policy. SPARC also has a sample addendum that you can consult.</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202c6b7c0_1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7202c6b7c0_1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Here’s another example where a publisher agreed to an author’s request to make a work openly accessible, this time a scholarly book.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Professor Don Herzog wrote an academic book titled </a:t>
            </a:r>
            <a:r>
              <a:rPr lang="en" i="1">
                <a:solidFill>
                  <a:schemeClr val="dk1"/>
                </a:solidFill>
              </a:rPr>
              <a:t>Household Politics</a:t>
            </a:r>
            <a:r>
              <a:rPr lang="en">
                <a:solidFill>
                  <a:schemeClr val="dk1"/>
                </a:solidFill>
              </a:rPr>
              <a:t> and decided to upload the book to his university’s institutional repository because he felt that the high prices charged for scholarly monographs by a traditional academic press would limit its availability. Shortly before he deposited </a:t>
            </a:r>
            <a:r>
              <a:rPr lang="en" i="1">
                <a:solidFill>
                  <a:schemeClr val="dk1"/>
                </a:solidFill>
              </a:rPr>
              <a:t>Household Politics</a:t>
            </a:r>
            <a:r>
              <a:rPr lang="en">
                <a:solidFill>
                  <a:schemeClr val="dk1"/>
                </a:solidFill>
              </a:rPr>
              <a:t> in the repository, Yale University Press contacted Professor Herzog about publishing a print version of his book. Professor Herzog agreed, on the condition that he could still upload his book to the repository.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Ultimately, Yale University Press allowed Professor Herzog to make not only the original manuscript but also the final peer-reviewed, copy-edited, typeset, and designed version available under an open access license. Professor Herzog believes that open access to his book has increased his reader base: he states that although a university press typically sells well under 1,000 copies of a given book, his book has been downloaded over 3,500 times in just three years.</a:t>
            </a: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7202c6b7c0_1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7202c6b7c0_1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Finally, consider ways that you can compromise in order to meet your open access goals. For example, publishers may ask that you contribute financially to publishing the work to cover their costs and anticipated loss of sales. Another compromise that some authors make is to agree to an embargo period. This gives their publisher a chance to recoup their investment in the work, but still allows the author to reap some of the benefits of open access. Here’s an example of where this strategy worked.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When she published her book </a:t>
            </a:r>
            <a:r>
              <a:rPr lang="en" i="1">
                <a:solidFill>
                  <a:schemeClr val="dk1"/>
                </a:solidFill>
              </a:rPr>
              <a:t>The Eureka Myth: Creators, Innovators and Everyday Intellectual Property</a:t>
            </a:r>
            <a:r>
              <a:rPr lang="en">
                <a:solidFill>
                  <a:schemeClr val="dk1"/>
                </a:solidFill>
              </a:rPr>
              <a:t>, law professor Jessica Silbey negotiated for an innovative grant of rights to her publisher. Under the terms, her publisher obtained the exclusive right to publish the book for five years. After five years, Professor Silbey will automatically regain her copyrights and her publisher will keep a non-exclusive right to continue selling the book (under the same royalty terms). This arrangement enabled her publisher to fulfill its sales objectives, while also allowing Silbey to realize her goal of making </a:t>
            </a:r>
            <a:r>
              <a:rPr lang="en" i="1">
                <a:solidFill>
                  <a:schemeClr val="dk1"/>
                </a:solidFill>
              </a:rPr>
              <a:t>The Eureka Myth</a:t>
            </a:r>
            <a:r>
              <a:rPr lang="en">
                <a:solidFill>
                  <a:schemeClr val="dk1"/>
                </a:solidFill>
              </a:rPr>
              <a:t> widely available to readers in a Creative Commons-licensed online version after five years.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7202c6b7c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7202c6b7c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Today’s presentation has four parts. We’ll start by covering the basics: explaining what open access is and the benefits of making a work openly accessible. We’ll then turn to a discussion about policies that funders or institutions might have in place that require you to make certain works openly accessible. Next, we’ll talk about decisions that you can make to shape how “open” you make a work, including what rights you want to share and what conditions you might want to put on that sharing. Finally, we’ll take a look at options for where and how to publish a work openly. Throughout, I’ll share success stories from authors who’ve seen positive results from sharing their works openly. By the end of the presentation, you will have a better understanding as to whether open access is right for you and your work and, if so, how to make your work openly accessible.</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202c6b7c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202c6b7c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 hope today’s presentation helped you to understand what “open access” means and the practical steps to take if you wish to make your work openly accessible. I encourage you to check out additional resources created by Authors Alliance, a nonprofit organization that helps authors understand and manage their rights. This presentation is based on the Authors Alliance guide to </a:t>
            </a:r>
            <a:r>
              <a:rPr lang="en" i="1">
                <a:solidFill>
                  <a:schemeClr val="dk1"/>
                </a:solidFill>
              </a:rPr>
              <a:t>Understanding Open Access</a:t>
            </a:r>
            <a:r>
              <a:rPr lang="en">
                <a:solidFill>
                  <a:schemeClr val="dk1"/>
                </a:solidFill>
              </a:rPr>
              <a:t>, which is freely available online. Authors Alliance membership is free; please consider joining as an individual member to receive updates about their new resources and to learn more about leveraging your rights as an author.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7202c6b7c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7202c6b7c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202c6b7c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202c6b7c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Let’s get started with an overview of what open access is and its benefits.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202c6b7c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202c6b7c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basic idea of open access is that it makes copyrightable works available without all of the access barriers associated with the “all rights reserved” model. These barriers can take the form of price barriers (the financial cost to access a work) and permission barriers (the permission needed to further copy, redistribute, and/or adapt a work).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Open access typically comes in two forms. What has come to be known as </a:t>
            </a:r>
            <a:r>
              <a:rPr lang="en" i="1">
                <a:solidFill>
                  <a:schemeClr val="dk1"/>
                </a:solidFill>
              </a:rPr>
              <a:t>gratis</a:t>
            </a:r>
            <a:r>
              <a:rPr lang="en">
                <a:solidFill>
                  <a:schemeClr val="dk1"/>
                </a:solidFill>
              </a:rPr>
              <a:t> open access is the practice of making a work available online free of charge (also called public access). The term </a:t>
            </a:r>
            <a:r>
              <a:rPr lang="en" i="1">
                <a:solidFill>
                  <a:schemeClr val="dk1"/>
                </a:solidFill>
              </a:rPr>
              <a:t>libre</a:t>
            </a:r>
            <a:r>
              <a:rPr lang="en">
                <a:solidFill>
                  <a:schemeClr val="dk1"/>
                </a:solidFill>
              </a:rPr>
              <a:t> open access (also called full open access) refers to the practice of making a work available online free of charge and with some additional reuse rights, typically granted through a Creative Commons license. (We’ll discuss Creative Commons licenses and these reuse rights later in the presentation.)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So, </a:t>
            </a:r>
            <a:r>
              <a:rPr lang="en" i="1">
                <a:solidFill>
                  <a:schemeClr val="dk1"/>
                </a:solidFill>
              </a:rPr>
              <a:t>gratis</a:t>
            </a:r>
            <a:r>
              <a:rPr lang="en">
                <a:solidFill>
                  <a:schemeClr val="dk1"/>
                </a:solidFill>
              </a:rPr>
              <a:t> open access removes price barriers, whereas </a:t>
            </a:r>
            <a:r>
              <a:rPr lang="en" i="1">
                <a:solidFill>
                  <a:schemeClr val="dk1"/>
                </a:solidFill>
              </a:rPr>
              <a:t>libre</a:t>
            </a:r>
            <a:r>
              <a:rPr lang="en">
                <a:solidFill>
                  <a:schemeClr val="dk1"/>
                </a:solidFill>
              </a:rPr>
              <a:t> open access additionally removes at least some permission barriers, allowing users to copy, redistribute, and/or adapt a work. Both of these forms of open access contrast with more traditional models of restricted-access publishing in which copies of works are made directly available only to paying customers.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It is worth noting that many open access proponents and research funders do not consider a work truly openly accessible if it only meets </a:t>
            </a:r>
            <a:r>
              <a:rPr lang="en" i="1">
                <a:solidFill>
                  <a:schemeClr val="dk1"/>
                </a:solidFill>
              </a:rPr>
              <a:t>gratis </a:t>
            </a:r>
            <a:r>
              <a:rPr lang="en">
                <a:solidFill>
                  <a:schemeClr val="dk1"/>
                </a:solidFill>
              </a:rPr>
              <a:t>open access requirements, and only </a:t>
            </a:r>
            <a:r>
              <a:rPr lang="en" i="1">
                <a:solidFill>
                  <a:schemeClr val="dk1"/>
                </a:solidFill>
              </a:rPr>
              <a:t>libre </a:t>
            </a:r>
            <a:r>
              <a:rPr lang="en">
                <a:solidFill>
                  <a:schemeClr val="dk1"/>
                </a:solidFill>
              </a:rPr>
              <a:t>open access is typically compliant with most major international statements on open access.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202c6b7c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7202c6b7c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You may be wondering why authors might want to make their works openly accessible. We’re going to take a look at the benefits of open access in three categories: benefits to authors, to readers, and to the ongoing progress of knowledge.</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202c6b7c0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202c6b7c0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Open access offers significant advantages for authors who want to increase the audience for their works by making them freely available to the public. For one, openly accessible works are often full-text indexed, helping potential readers to easily locate a work using search engines, and, importantly, to access the work without being turned away by pay walls. As a result of this increased discoverability and access, some authors find that open access increases their readership. The majority of studies find that open access leads to a greater number of citations.</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82f2c1be5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82f2c1be5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take a look at how open access has increased readership for the authors of the book </a:t>
            </a:r>
            <a:r>
              <a:rPr lang="en" i="1">
                <a:solidFill>
                  <a:schemeClr val="dk1"/>
                </a:solidFill>
              </a:rPr>
              <a:t>Veterinary Epidemiology</a:t>
            </a:r>
            <a:r>
              <a:rPr lang="en">
                <a:solidFill>
                  <a:schemeClr val="dk1"/>
                </a:solidFill>
              </a:rPr>
              <a:t>. After getting the rights back to their 1987 text book, Wayne Martin and his co-authors released the book on open access terms so that it would be available to learners across the globe. Since the book was digitized and made openly available online three years ago, the book has been downloaded more than 107,000 times.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202c6b7c0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202c6b7c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Open access also benefits readers who may otherwise struggle to afford access to scholarship. Many students, teachers, researchers, and other professionals from low- and middle-income countries struggle to get access to prohibitively expensive subscription-based journals and other restricted-access scholarship. Even individuals at U.S-based institutions may find that their libraries do not have the resources to subscribe to relevant journals in their fields. By removing price barriers, open access makes it easier for students, teachers, researchers, and practitioners to access the information they need to learn, teach, research, and practice in their fields.</a:t>
            </a:r>
            <a:endParaRPr/>
          </a:p>
          <a:p>
            <a:pPr marL="0" lvl="0" indent="0" algn="l" rtl="0">
              <a:lnSpc>
                <a:spcPct val="115000"/>
              </a:lnSpc>
              <a:spcBef>
                <a:spcPts val="0"/>
              </a:spcBef>
              <a:spcAft>
                <a:spcPts val="0"/>
              </a:spcAft>
              <a:buClr>
                <a:schemeClr val="dk1"/>
              </a:buClr>
              <a:buSzPts val="1100"/>
              <a:buFont typeface="Arial"/>
              <a:buNone/>
            </a:pPr>
            <a:r>
              <a:rPr lang="en"/>
              <a:t> </a:t>
            </a:r>
            <a:endParaRPr/>
          </a:p>
          <a:p>
            <a:pPr marL="0" lvl="0" indent="0" algn="l" rtl="0">
              <a:lnSpc>
                <a:spcPct val="115000"/>
              </a:lnSpc>
              <a:spcBef>
                <a:spcPts val="0"/>
              </a:spcBef>
              <a:spcAft>
                <a:spcPts val="0"/>
              </a:spcAft>
              <a:buClr>
                <a:schemeClr val="dk1"/>
              </a:buClr>
              <a:buSzPts val="1100"/>
              <a:buFont typeface="Arial"/>
              <a:buNone/>
            </a:pPr>
            <a:r>
              <a:rPr lang="en"/>
              <a:t>Making research openly accessible also allows individuals to connect with issues of public interest. For example, journalists play an important role in closing the gap between scholarship and the public by reporting on important research results. If the research is openly accessible, journalists can close this gap even further by providing interested readers with direct links to the relevant articles, which the public can access without encountering prohibitive price barriers.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E69138"/>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pic>
        <p:nvPicPr>
          <p:cNvPr id="14" name="Google Shape;14;p2"/>
          <p:cNvPicPr preferRelativeResize="0"/>
          <p:nvPr/>
        </p:nvPicPr>
        <p:blipFill rotWithShape="1">
          <a:blip r:embed="rId2">
            <a:alphaModFix/>
          </a:blip>
          <a:srcRect r="5336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F9CB9C"/>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F6B26B"/>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
        <p:nvSpPr>
          <p:cNvPr id="331" name="Google Shape;331;p11"/>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sz="2000">
              <a:solidFill>
                <a:srgbClr val="2C3E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p:nvPr/>
        </p:nvSpPr>
        <p:spPr>
          <a:xfrm>
            <a:off x="4375" y="3400"/>
            <a:ext cx="3986700" cy="5143500"/>
          </a:xfrm>
          <a:prstGeom prst="rect">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E69138"/>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E69138"/>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4"/>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4"/>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 name="Google Shape;35;p4"/>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 name="Google Shape;36;p4"/>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4"/>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4"/>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4"/>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4"/>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4"/>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4"/>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4"/>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4"/>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4"/>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4"/>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4"/>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4"/>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4"/>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4"/>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4"/>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4"/>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4"/>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4"/>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4"/>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4"/>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4"/>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4"/>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4"/>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4"/>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4"/>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4"/>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4"/>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4"/>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4"/>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4"/>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4"/>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4"/>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4"/>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4"/>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4"/>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4"/>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4"/>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4"/>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4"/>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4"/>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4"/>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4"/>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4"/>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4"/>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4"/>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4"/>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4"/>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4"/>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4"/>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4"/>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4"/>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4"/>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4"/>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4"/>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4"/>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4"/>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4"/>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4"/>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4"/>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4"/>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4"/>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4"/>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4"/>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4"/>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4"/>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4"/>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4"/>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4"/>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4"/>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4"/>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4"/>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4"/>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4"/>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4"/>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4"/>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4"/>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4"/>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4"/>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4"/>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4"/>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4"/>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4"/>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4"/>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4"/>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4"/>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4"/>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4"/>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4"/>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4"/>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4"/>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4"/>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4"/>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4"/>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4"/>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4"/>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4"/>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4"/>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4"/>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4"/>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4"/>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4"/>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4"/>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4"/>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4"/>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4"/>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4"/>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4"/>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4"/>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4"/>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4"/>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4"/>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4"/>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4"/>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4"/>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4"/>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4"/>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4"/>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4"/>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4"/>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4"/>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4"/>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4"/>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4"/>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4"/>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4"/>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4"/>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4"/>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4"/>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4"/>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4"/>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4"/>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4"/>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4"/>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4"/>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4"/>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4"/>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4"/>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4"/>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4"/>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4"/>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4"/>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4"/>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4"/>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4"/>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4"/>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4"/>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4"/>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4"/>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4"/>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4"/>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4"/>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4"/>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4"/>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4"/>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4"/>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4"/>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4"/>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4"/>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4"/>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4"/>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4"/>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4"/>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4"/>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4"/>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4"/>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4"/>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4"/>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4"/>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4"/>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4"/>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4"/>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4"/>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4"/>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4"/>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4"/>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4"/>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4"/>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4"/>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4"/>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4"/>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4"/>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4"/>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4"/>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4"/>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4"/>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4"/>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4"/>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4"/>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4"/>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4"/>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4"/>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4"/>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4"/>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4"/>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4"/>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4"/>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4"/>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4"/>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4"/>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4"/>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4"/>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4"/>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4"/>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4"/>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4"/>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4"/>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4"/>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4"/>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4"/>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4"/>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4"/>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4"/>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4"/>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4"/>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4"/>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4"/>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4"/>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4"/>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4"/>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4"/>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4"/>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4"/>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4"/>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4"/>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4"/>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4"/>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4"/>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4"/>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4"/>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4"/>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4"/>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4"/>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4"/>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4"/>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4"/>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4"/>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4"/>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4"/>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4"/>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4"/>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4"/>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4"/>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4"/>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4"/>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4"/>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4"/>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4"/>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89" name="Google Shape;289;p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0" name="Google Shape;290;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1"/>
        <p:cNvGrpSpPr/>
        <p:nvPr/>
      </p:nvGrpSpPr>
      <p:grpSpPr>
        <a:xfrm>
          <a:off x="0" y="0"/>
          <a:ext cx="0" cy="0"/>
          <a:chOff x="0" y="0"/>
          <a:chExt cx="0" cy="0"/>
        </a:xfrm>
      </p:grpSpPr>
      <p:sp>
        <p:nvSpPr>
          <p:cNvPr id="292" name="Google Shape;29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w="9525" cap="flat" cmpd="sng">
            <a:solidFill>
              <a:srgbClr val="E69138"/>
            </a:solidFill>
            <a:prstDash val="lgDash"/>
            <a:round/>
            <a:headEnd type="none" w="med" len="med"/>
            <a:tailEnd type="none" w="med" len="med"/>
          </a:ln>
        </p:spPr>
      </p:cxnSp>
      <p:cxnSp>
        <p:nvCxnSpPr>
          <p:cNvPr id="294" name="Google Shape;294;p5"/>
          <p:cNvCxnSpPr/>
          <p:nvPr/>
        </p:nvCxnSpPr>
        <p:spPr>
          <a:xfrm flipH="1">
            <a:off x="2070600" y="2592800"/>
            <a:ext cx="500100" cy="2558100"/>
          </a:xfrm>
          <a:prstGeom prst="straightConnector1">
            <a:avLst/>
          </a:prstGeom>
          <a:noFill/>
          <a:ln w="9525" cap="flat" cmpd="sng">
            <a:solidFill>
              <a:srgbClr val="E69138"/>
            </a:solidFill>
            <a:prstDash val="lgDash"/>
            <a:round/>
            <a:headEnd type="none" w="med" len="med"/>
            <a:tailEnd type="none" w="med" len="med"/>
          </a:ln>
        </p:spPr>
      </p:cxnSp>
      <p:sp>
        <p:nvSpPr>
          <p:cNvPr id="295" name="Google Shape;295;p5"/>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297"/>
        <p:cNvGrpSpPr/>
        <p:nvPr/>
      </p:nvGrpSpPr>
      <p:grpSpPr>
        <a:xfrm>
          <a:off x="0" y="0"/>
          <a:ext cx="0" cy="0"/>
          <a:chOff x="0" y="0"/>
          <a:chExt cx="0" cy="0"/>
        </a:xfrm>
      </p:grpSpPr>
      <p:sp>
        <p:nvSpPr>
          <p:cNvPr id="298" name="Google Shape;298;p6"/>
          <p:cNvSpPr/>
          <p:nvPr/>
        </p:nvSpPr>
        <p:spPr>
          <a:xfrm rot="-5400000">
            <a:off x="-1331200" y="1323650"/>
            <a:ext cx="5158600" cy="2496200"/>
          </a:xfrm>
          <a:prstGeom prst="flowChartOffpageConnector">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00" name="Google Shape;300;p6"/>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1" name="Google Shape;301;p6"/>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2" name="Google Shape;302;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w="9525" cap="rnd" cmpd="sng">
            <a:solidFill>
              <a:srgbClr val="E69138"/>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w="9525" cap="rnd" cmpd="sng">
            <a:solidFill>
              <a:srgbClr val="E6913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w="9525" cap="rnd" cmpd="sng">
            <a:solidFill>
              <a:srgbClr val="E69138"/>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12"/>
        <p:cNvGrpSpPr/>
        <p:nvPr/>
      </p:nvGrpSpPr>
      <p:grpSpPr>
        <a:xfrm>
          <a:off x="0" y="0"/>
          <a:ext cx="0" cy="0"/>
          <a:chOff x="0" y="0"/>
          <a:chExt cx="0" cy="0"/>
        </a:xfrm>
      </p:grpSpPr>
      <p:sp>
        <p:nvSpPr>
          <p:cNvPr id="313" name="Google Shape;313;p8"/>
          <p:cNvSpPr/>
          <p:nvPr/>
        </p:nvSpPr>
        <p:spPr>
          <a:xfrm rot="-5400000">
            <a:off x="-1331200" y="1323650"/>
            <a:ext cx="5158600" cy="2496200"/>
          </a:xfrm>
          <a:prstGeom prst="flowChartOffpageConnector">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15" name="Google Shape;315;p8"/>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16" name="Google Shape;316;p8"/>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17" name="Google Shape;317;p8"/>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18" name="Google Shape;318;p8"/>
          <p:cNvSpPr/>
          <p:nvPr/>
        </p:nvSpPr>
        <p:spPr>
          <a:xfrm>
            <a:off x="4495800" y="457200"/>
            <a:ext cx="2291100" cy="2291100"/>
          </a:xfrm>
          <a:prstGeom prst="ellipse">
            <a:avLst/>
          </a:prstGeom>
          <a:noFill/>
          <a:ln w="9525" cap="rnd" cmpd="sng">
            <a:solidFill>
              <a:srgbClr val="E6913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19"/>
        <p:cNvGrpSpPr/>
        <p:nvPr/>
      </p:nvGrpSpPr>
      <p:grpSpPr>
        <a:xfrm>
          <a:off x="0" y="0"/>
          <a:ext cx="0" cy="0"/>
          <a:chOff x="0" y="0"/>
          <a:chExt cx="0" cy="0"/>
        </a:xfrm>
      </p:grpSpPr>
      <p:sp>
        <p:nvSpPr>
          <p:cNvPr id="320" name="Google Shape;32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unsplash.com/@milkovi?utm_source=unsplash&amp;utm_medium=referral&amp;utm_content=creditCopyText" TargetMode="External"/><Relationship Id="rId13" Type="http://schemas.openxmlformats.org/officeDocument/2006/relationships/hyperlink" Target="https://unsplash.com/@alvaroserrano?utm_source=unsplash&amp;utm_medium=referral&amp;utm_content=creditCopyText" TargetMode="External"/><Relationship Id="rId18" Type="http://schemas.openxmlformats.org/officeDocument/2006/relationships/hyperlink" Target="https://unsplash.com/s/photos/stop?utm_source=unsplash&amp;utm_medium=referral&amp;utm_content=creditCopyText" TargetMode="External"/><Relationship Id="rId3" Type="http://schemas.openxmlformats.org/officeDocument/2006/relationships/hyperlink" Target="http://www.slidescarnival.com/" TargetMode="External"/><Relationship Id="rId21" Type="http://schemas.openxmlformats.org/officeDocument/2006/relationships/hyperlink" Target="https://unsplash.com/@sharonmccutcheon?utm_source=unsplash&amp;utm_medium=referral&amp;utm_content=creditCopyText" TargetMode="External"/><Relationship Id="rId7" Type="http://schemas.openxmlformats.org/officeDocument/2006/relationships/hyperlink" Target="https://unsplash.com/@finnhackshaw?utm_source=unsplash&amp;utm_medium=referral&amp;utm_content=creditCopyText" TargetMode="External"/><Relationship Id="rId12" Type="http://schemas.openxmlformats.org/officeDocument/2006/relationships/hyperlink" Target="https://unsplash.com/@cadop?utm_source=unsplash&amp;utm_medium=referral&amp;utm_content=creditCopyText" TargetMode="External"/><Relationship Id="rId17" Type="http://schemas.openxmlformats.org/officeDocument/2006/relationships/hyperlink" Target="https://unsplash.com/@daguenther?utm_source=unsplash&amp;utm_medium=referral&amp;utm_content=creditCopyText" TargetMode="External"/><Relationship Id="rId2" Type="http://schemas.openxmlformats.org/officeDocument/2006/relationships/notesSlide" Target="../notesSlides/notesSlide31.xml"/><Relationship Id="rId16" Type="http://schemas.openxmlformats.org/officeDocument/2006/relationships/hyperlink" Target="https://unsplash.com/@timmossholder?utm_source=unsplash&amp;utm_medium=referral&amp;utm_content=creditCopyText" TargetMode="External"/><Relationship Id="rId20" Type="http://schemas.openxmlformats.org/officeDocument/2006/relationships/hyperlink" Target="https://unsplash.com/@haughters?utm_source=unsplash&amp;utm_medium=referral&amp;utm_content=creditCopyText" TargetMode="External"/><Relationship Id="rId1" Type="http://schemas.openxmlformats.org/officeDocument/2006/relationships/slideLayout" Target="../slideLayouts/slideLayout10.xml"/><Relationship Id="rId6" Type="http://schemas.openxmlformats.org/officeDocument/2006/relationships/hyperlink" Target="https://unsplash.com/@adolfofelix?utm_source=unsplash&amp;utm_medium=referral&amp;utm_content=creditCopyText" TargetMode="External"/><Relationship Id="rId11" Type="http://schemas.openxmlformats.org/officeDocument/2006/relationships/hyperlink" Target="https://unsplash.com/@fachymarin?utm_source=unsplash&amp;utm_medium=referral&amp;utm_content=creditCopyText" TargetMode="External"/><Relationship Id="rId24" Type="http://schemas.openxmlformats.org/officeDocument/2006/relationships/hyperlink" Target="https://unsplash.com/@cytonn_photography?utm_source=unsplash&amp;utm_medium=referral&amp;utm_content=creditCopyText" TargetMode="External"/><Relationship Id="rId5" Type="http://schemas.openxmlformats.org/officeDocument/2006/relationships/hyperlink" Target="https://unsplash.com/@jontyson?utm_source=unsplash&amp;utm_medium=referral&amp;utm_content=creditCopyText" TargetMode="External"/><Relationship Id="rId15" Type="http://schemas.openxmlformats.org/officeDocument/2006/relationships/hyperlink" Target="https://unsplash.com/@fallonmichaeltx?utm_source=unsplash&amp;utm_medium=referral&amp;utm_content=creditCopyText" TargetMode="External"/><Relationship Id="rId23" Type="http://schemas.openxmlformats.org/officeDocument/2006/relationships/hyperlink" Target="https://unsplash.com/@hannes_wolf?utm_source=unsplash&amp;utm_medium=referral&amp;utm_content=creditCopyText" TargetMode="External"/><Relationship Id="rId10" Type="http://schemas.openxmlformats.org/officeDocument/2006/relationships/hyperlink" Target="https://unsplash.com/@roger3010?utm_source=unsplash&amp;utm_medium=referral&amp;utm_content=creditCopyText" TargetMode="External"/><Relationship Id="rId19"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karishea?utm_source=unsplash&amp;utm_medium=referral&amp;utm_content=creditCopyText" TargetMode="External"/><Relationship Id="rId9" Type="http://schemas.openxmlformats.org/officeDocument/2006/relationships/hyperlink" Target="https://unsplash.com/@rachelforrez?utm_source=unsplash&amp;utm_medium=referral&amp;utm_content=creditCopyText" TargetMode="External"/><Relationship Id="rId14" Type="http://schemas.openxmlformats.org/officeDocument/2006/relationships/hyperlink" Target="https://unsplash.com/@dulgier?utm_source=unsplash&amp;utm_medium=referral&amp;utm_content=creditCopyText" TargetMode="External"/><Relationship Id="rId22" Type="http://schemas.openxmlformats.org/officeDocument/2006/relationships/hyperlink" Target="https://unsplash.com/@mppixal?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ctrTitle" idx="4294967295"/>
          </p:nvPr>
        </p:nvSpPr>
        <p:spPr>
          <a:xfrm>
            <a:off x="2727675" y="310350"/>
            <a:ext cx="6530700" cy="255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Calibri"/>
                <a:ea typeface="Calibri"/>
                <a:cs typeface="Calibri"/>
                <a:sym typeface="Calibri"/>
              </a:rPr>
              <a:t>UNDERSTANDING </a:t>
            </a:r>
            <a:endParaRPr sz="4800" b="1">
              <a:solidFill>
                <a:srgbClr val="FFFFFF"/>
              </a:solidFill>
              <a:latin typeface="Calibri"/>
              <a:ea typeface="Calibri"/>
              <a:cs typeface="Calibri"/>
              <a:sym typeface="Calibri"/>
            </a:endParaRPr>
          </a:p>
          <a:p>
            <a:pPr marL="0" lvl="0" indent="0" algn="ctr" rtl="0">
              <a:spcBef>
                <a:spcPts val="0"/>
              </a:spcBef>
              <a:spcAft>
                <a:spcPts val="0"/>
              </a:spcAft>
              <a:buNone/>
            </a:pPr>
            <a:r>
              <a:rPr lang="en" sz="4800">
                <a:solidFill>
                  <a:srgbClr val="FFFFFF"/>
                </a:solidFill>
              </a:rPr>
              <a:t>OPEN ACCESS</a:t>
            </a:r>
            <a:endParaRPr sz="4800" b="1">
              <a:solidFill>
                <a:srgbClr val="FFFFFF"/>
              </a:solidFill>
              <a:latin typeface="Calibri"/>
              <a:ea typeface="Calibri"/>
              <a:cs typeface="Calibri"/>
              <a:sym typeface="Calibri"/>
            </a:endParaRPr>
          </a:p>
          <a:p>
            <a:pPr marL="0" lvl="0" indent="0" algn="ctr" rtl="0">
              <a:spcBef>
                <a:spcPts val="1000"/>
              </a:spcBef>
              <a:spcAft>
                <a:spcPts val="0"/>
              </a:spcAft>
              <a:buNone/>
            </a:pPr>
            <a:r>
              <a:rPr lang="en" sz="2400" b="1">
                <a:solidFill>
                  <a:srgbClr val="FFFFFF"/>
                </a:solidFill>
                <a:latin typeface="Calibri"/>
                <a:ea typeface="Calibri"/>
                <a:cs typeface="Calibri"/>
                <a:sym typeface="Calibri"/>
              </a:rPr>
              <a:t>WHEN, WHY &amp; HOW TO </a:t>
            </a:r>
            <a:r>
              <a:rPr lang="en" sz="2400">
                <a:solidFill>
                  <a:srgbClr val="FFFFFF"/>
                </a:solidFill>
              </a:rPr>
              <a:t>MAKE YOUR WORK OPENLY ACCESSIBLE</a:t>
            </a:r>
            <a:endParaRPr sz="24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000000"/>
              </a:solidFill>
              <a:latin typeface="Calibri"/>
              <a:ea typeface="Calibri"/>
              <a:cs typeface="Calibri"/>
              <a:sym typeface="Calibri"/>
            </a:endParaRPr>
          </a:p>
        </p:txBody>
      </p:sp>
      <p:pic>
        <p:nvPicPr>
          <p:cNvPr id="337" name="Google Shape;337;p12"/>
          <p:cNvPicPr preferRelativeResize="0"/>
          <p:nvPr/>
        </p:nvPicPr>
        <p:blipFill rotWithShape="1">
          <a:blip r:embed="rId3">
            <a:alphaModFix/>
          </a:blip>
          <a:srcRect/>
          <a:stretch/>
        </p:blipFill>
        <p:spPr>
          <a:xfrm>
            <a:off x="-12397" y="4375"/>
            <a:ext cx="2570600" cy="5141201"/>
          </a:xfrm>
          <a:prstGeom prst="rect">
            <a:avLst/>
          </a:prstGeom>
          <a:noFill/>
          <a:ln>
            <a:noFill/>
          </a:ln>
        </p:spPr>
      </p:pic>
      <p:pic>
        <p:nvPicPr>
          <p:cNvPr id="338" name="Google Shape;338;p12"/>
          <p:cNvPicPr preferRelativeResize="0"/>
          <p:nvPr/>
        </p:nvPicPr>
        <p:blipFill>
          <a:blip r:embed="rId4">
            <a:alphaModFix/>
          </a:blip>
          <a:stretch>
            <a:fillRect/>
          </a:stretch>
        </p:blipFill>
        <p:spPr>
          <a:xfrm>
            <a:off x="-12479" y="0"/>
            <a:ext cx="257175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p:nvPr/>
        </p:nvSpPr>
        <p:spPr>
          <a:xfrm>
            <a:off x="2730625" y="3162825"/>
            <a:ext cx="58782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Calvin Warren</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Made his book openly accessible to help address the inequity of knowledge acquisition. OA made his work more accessible to “high school students, lay readers, community colleges, and institutions with limited resources.”</a:t>
            </a:r>
            <a:endParaRPr sz="1800">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endParaRPr sz="1800">
              <a:latin typeface="Calibri"/>
              <a:ea typeface="Calibri"/>
              <a:cs typeface="Calibri"/>
              <a:sym typeface="Calibri"/>
            </a:endParaRPr>
          </a:p>
        </p:txBody>
      </p:sp>
      <p:sp>
        <p:nvSpPr>
          <p:cNvPr id="406" name="Google Shape;406;p21"/>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21"/>
          <p:cNvPicPr preferRelativeResize="0"/>
          <p:nvPr/>
        </p:nvPicPr>
        <p:blipFill rotWithShape="1">
          <a:blip r:embed="rId3">
            <a:alphaModFix/>
          </a:blip>
          <a:srcRect/>
          <a:stretch/>
        </p:blipFill>
        <p:spPr>
          <a:xfrm>
            <a:off x="4640700" y="592900"/>
            <a:ext cx="2011800" cy="2011800"/>
          </a:xfrm>
          <a:prstGeom prst="ellipse">
            <a:avLst/>
          </a:prstGeom>
          <a:noFill/>
          <a:ln>
            <a:noFill/>
          </a:ln>
        </p:spPr>
      </p:pic>
      <p:sp>
        <p:nvSpPr>
          <p:cNvPr id="408" name="Google Shape;408;p21"/>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22"/>
          <p:cNvPicPr preferRelativeResize="0"/>
          <p:nvPr/>
        </p:nvPicPr>
        <p:blipFill rotWithShape="1">
          <a:blip r:embed="rId3">
            <a:alphaModFix/>
          </a:blip>
          <a:srcRect l="14291" t="20410" r="14284" b="22450"/>
          <a:stretch/>
        </p:blipFill>
        <p:spPr>
          <a:xfrm>
            <a:off x="4636075" y="597700"/>
            <a:ext cx="2011800" cy="2011800"/>
          </a:xfrm>
          <a:prstGeom prst="ellipse">
            <a:avLst/>
          </a:prstGeom>
          <a:noFill/>
          <a:ln>
            <a:noFill/>
          </a:ln>
        </p:spPr>
      </p:pic>
      <p:sp>
        <p:nvSpPr>
          <p:cNvPr id="414" name="Google Shape;414;p22"/>
          <p:cNvSpPr txBox="1"/>
          <p:nvPr/>
        </p:nvSpPr>
        <p:spPr>
          <a:xfrm>
            <a:off x="0" y="2587750"/>
            <a:ext cx="2413200" cy="1410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Benefits to Progress of Knowledge</a:t>
            </a:r>
            <a:endParaRPr sz="3000" b="1">
              <a:solidFill>
                <a:srgbClr val="FFFFFF"/>
              </a:solidFill>
              <a:latin typeface="Calibri"/>
              <a:ea typeface="Calibri"/>
              <a:cs typeface="Calibri"/>
              <a:sym typeface="Calibri"/>
            </a:endParaRPr>
          </a:p>
        </p:txBody>
      </p:sp>
      <p:sp>
        <p:nvSpPr>
          <p:cNvPr id="415" name="Google Shape;415;p22"/>
          <p:cNvSpPr/>
          <p:nvPr/>
        </p:nvSpPr>
        <p:spPr>
          <a:xfrm>
            <a:off x="805709" y="1605732"/>
            <a:ext cx="740591" cy="751980"/>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txBox="1"/>
          <p:nvPr/>
        </p:nvSpPr>
        <p:spPr>
          <a:xfrm>
            <a:off x="2635875" y="3112650"/>
            <a:ext cx="6023400" cy="178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Calibri"/>
                <a:ea typeface="Calibri"/>
                <a:cs typeface="Calibri"/>
                <a:sym typeface="Calibri"/>
              </a:rPr>
              <a:t>Open access creates a more hospitable environment for future scientific advancements and cultural contributions</a:t>
            </a:r>
            <a:endParaRPr sz="22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3"/>
          <p:cNvSpPr txBox="1"/>
          <p:nvPr/>
        </p:nvSpPr>
        <p:spPr>
          <a:xfrm>
            <a:off x="2815850" y="3162825"/>
            <a:ext cx="567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Cynthia Willett and Julie Willett</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Making their book about humor openly accessible facilitated conversations with stand-up comics, helping the authors to consider new directions for their research and the field of study.</a:t>
            </a:r>
            <a:endParaRPr sz="1800">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endParaRPr sz="1800">
              <a:solidFill>
                <a:srgbClr val="2C3E50"/>
              </a:solidFill>
              <a:latin typeface="Calibri"/>
              <a:ea typeface="Calibri"/>
              <a:cs typeface="Calibri"/>
              <a:sym typeface="Calibri"/>
            </a:endParaRPr>
          </a:p>
        </p:txBody>
      </p:sp>
      <p:sp>
        <p:nvSpPr>
          <p:cNvPr id="422" name="Google Shape;422;p23"/>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23"/>
          <p:cNvPicPr preferRelativeResize="0"/>
          <p:nvPr/>
        </p:nvPicPr>
        <p:blipFill rotWithShape="1">
          <a:blip r:embed="rId3">
            <a:alphaModFix/>
          </a:blip>
          <a:srcRect t="10211" b="24954"/>
          <a:stretch/>
        </p:blipFill>
        <p:spPr>
          <a:xfrm>
            <a:off x="4640700" y="592900"/>
            <a:ext cx="2011800" cy="2011800"/>
          </a:xfrm>
          <a:prstGeom prst="ellipse">
            <a:avLst/>
          </a:prstGeom>
          <a:noFill/>
          <a:ln>
            <a:noFill/>
          </a:ln>
        </p:spPr>
      </p:pic>
      <p:sp>
        <p:nvSpPr>
          <p:cNvPr id="424" name="Google Shape;424;p23"/>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Open Access Policies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5"/>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OA Policies</a:t>
            </a:r>
            <a:endParaRPr sz="4200" b="1">
              <a:solidFill>
                <a:srgbClr val="E69138"/>
              </a:solidFill>
              <a:latin typeface="Calibri"/>
              <a:ea typeface="Calibri"/>
              <a:cs typeface="Calibri"/>
              <a:sym typeface="Calibri"/>
            </a:endParaRPr>
          </a:p>
        </p:txBody>
      </p:sp>
      <p:pic>
        <p:nvPicPr>
          <p:cNvPr id="435" name="Google Shape;435;p25"/>
          <p:cNvPicPr preferRelativeResize="0"/>
          <p:nvPr/>
        </p:nvPicPr>
        <p:blipFill>
          <a:blip r:embed="rId3">
            <a:alphaModFix/>
          </a:blip>
          <a:stretch>
            <a:fillRect/>
          </a:stretch>
        </p:blipFill>
        <p:spPr>
          <a:xfrm>
            <a:off x="-29981" y="0"/>
            <a:ext cx="2571750" cy="5143500"/>
          </a:xfrm>
          <a:prstGeom prst="rect">
            <a:avLst/>
          </a:prstGeom>
          <a:noFill/>
          <a:ln>
            <a:noFill/>
          </a:ln>
        </p:spPr>
      </p:pic>
      <p:sp>
        <p:nvSpPr>
          <p:cNvPr id="436" name="Google Shape;436;p25"/>
          <p:cNvSpPr txBox="1"/>
          <p:nvPr/>
        </p:nvSpPr>
        <p:spPr>
          <a:xfrm>
            <a:off x="2847150" y="1822475"/>
            <a:ext cx="6023400" cy="229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a:latin typeface="Calibri"/>
                <a:ea typeface="Calibri"/>
                <a:cs typeface="Calibri"/>
                <a:sym typeface="Calibri"/>
              </a:rPr>
              <a:t>Many </a:t>
            </a:r>
            <a:r>
              <a:rPr lang="en" sz="2200">
                <a:highlight>
                  <a:srgbClr val="F9CB9C"/>
                </a:highlight>
                <a:latin typeface="Calibri"/>
                <a:ea typeface="Calibri"/>
                <a:cs typeface="Calibri"/>
                <a:sym typeface="Calibri"/>
              </a:rPr>
              <a:t>universities</a:t>
            </a:r>
            <a:r>
              <a:rPr lang="en" sz="2200">
                <a:latin typeface="Calibri"/>
                <a:ea typeface="Calibri"/>
                <a:cs typeface="Calibri"/>
                <a:sym typeface="Calibri"/>
              </a:rPr>
              <a:t>, </a:t>
            </a:r>
            <a:r>
              <a:rPr lang="en" sz="2200">
                <a:highlight>
                  <a:srgbClr val="F9CB9C"/>
                </a:highlight>
                <a:latin typeface="Calibri"/>
                <a:ea typeface="Calibri"/>
                <a:cs typeface="Calibri"/>
                <a:sym typeface="Calibri"/>
              </a:rPr>
              <a:t>government agencies</a:t>
            </a:r>
            <a:r>
              <a:rPr lang="en" sz="2200">
                <a:latin typeface="Calibri"/>
                <a:ea typeface="Calibri"/>
                <a:cs typeface="Calibri"/>
                <a:sym typeface="Calibri"/>
              </a:rPr>
              <a:t>, and other </a:t>
            </a:r>
            <a:r>
              <a:rPr lang="en" sz="2200">
                <a:highlight>
                  <a:srgbClr val="F9CB9C"/>
                </a:highlight>
                <a:latin typeface="Calibri"/>
                <a:ea typeface="Calibri"/>
                <a:cs typeface="Calibri"/>
                <a:sym typeface="Calibri"/>
              </a:rPr>
              <a:t>research funders</a:t>
            </a:r>
            <a:r>
              <a:rPr lang="en" sz="2200">
                <a:latin typeface="Calibri"/>
                <a:ea typeface="Calibri"/>
                <a:cs typeface="Calibri"/>
                <a:sym typeface="Calibri"/>
              </a:rPr>
              <a:t> are adopting open access policies that require works written by university faculty or developed under agency or foundation sponsorship to be made openly accessible.</a:t>
            </a:r>
            <a:endParaRPr sz="2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6"/>
          <p:cNvSpPr txBox="1"/>
          <p:nvPr/>
        </p:nvSpPr>
        <p:spPr>
          <a:xfrm>
            <a:off x="2443525" y="59775"/>
            <a:ext cx="67002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b="1">
                <a:solidFill>
                  <a:srgbClr val="E69138"/>
                </a:solidFill>
                <a:latin typeface="Calibri"/>
                <a:ea typeface="Calibri"/>
                <a:cs typeface="Calibri"/>
                <a:sym typeface="Calibri"/>
              </a:rPr>
              <a:t>Why Are OA Policies Adopted?</a:t>
            </a:r>
            <a:endParaRPr sz="3800" b="1">
              <a:solidFill>
                <a:srgbClr val="E69138"/>
              </a:solidFill>
              <a:latin typeface="Calibri"/>
              <a:ea typeface="Calibri"/>
              <a:cs typeface="Calibri"/>
              <a:sym typeface="Calibri"/>
            </a:endParaRPr>
          </a:p>
        </p:txBody>
      </p:sp>
      <p:pic>
        <p:nvPicPr>
          <p:cNvPr id="442" name="Google Shape;442;p26"/>
          <p:cNvPicPr preferRelativeResize="0"/>
          <p:nvPr/>
        </p:nvPicPr>
        <p:blipFill>
          <a:blip r:embed="rId3">
            <a:alphaModFix/>
          </a:blip>
          <a:stretch>
            <a:fillRect/>
          </a:stretch>
        </p:blipFill>
        <p:spPr>
          <a:xfrm>
            <a:off x="-20144" y="0"/>
            <a:ext cx="2571750" cy="5143500"/>
          </a:xfrm>
          <a:prstGeom prst="rect">
            <a:avLst/>
          </a:prstGeom>
          <a:noFill/>
          <a:ln>
            <a:noFill/>
          </a:ln>
        </p:spPr>
      </p:pic>
      <p:sp>
        <p:nvSpPr>
          <p:cNvPr id="443" name="Google Shape;443;p26"/>
          <p:cNvSpPr txBox="1"/>
          <p:nvPr/>
        </p:nvSpPr>
        <p:spPr>
          <a:xfrm>
            <a:off x="2847150" y="1612750"/>
            <a:ext cx="6023400" cy="281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00">
                <a:latin typeface="Calibri"/>
                <a:ea typeface="Calibri"/>
                <a:cs typeface="Calibri"/>
                <a:sym typeface="Calibri"/>
              </a:rPr>
              <a:t>OA policies </a:t>
            </a:r>
            <a:r>
              <a:rPr lang="en" sz="2200">
                <a:highlight>
                  <a:srgbClr val="F9CB9C"/>
                </a:highlight>
                <a:latin typeface="Calibri"/>
                <a:ea typeface="Calibri"/>
                <a:cs typeface="Calibri"/>
                <a:sym typeface="Calibri"/>
              </a:rPr>
              <a:t>maximize the value of investment</a:t>
            </a:r>
            <a:r>
              <a:rPr lang="en" sz="2200">
                <a:latin typeface="Calibri"/>
                <a:ea typeface="Calibri"/>
                <a:cs typeface="Calibri"/>
                <a:sym typeface="Calibri"/>
              </a:rPr>
              <a:t> in research by ensuring that </a:t>
            </a:r>
            <a:r>
              <a:rPr lang="en" sz="2200">
                <a:highlight>
                  <a:srgbClr val="F9CB9C"/>
                </a:highlight>
                <a:latin typeface="Calibri"/>
                <a:ea typeface="Calibri"/>
                <a:cs typeface="Calibri"/>
                <a:sym typeface="Calibri"/>
              </a:rPr>
              <a:t>more readers can access research results and scholarship</a:t>
            </a:r>
            <a:r>
              <a:rPr lang="en" sz="2200">
                <a:latin typeface="Calibri"/>
                <a:ea typeface="Calibri"/>
                <a:cs typeface="Calibri"/>
                <a:sym typeface="Calibri"/>
              </a:rPr>
              <a:t> than if the works were available through restricted means alone.</a:t>
            </a:r>
            <a:endParaRPr sz="2200">
              <a:latin typeface="Calibri"/>
              <a:ea typeface="Calibri"/>
              <a:cs typeface="Calibri"/>
              <a:sym typeface="Calibri"/>
            </a:endParaRPr>
          </a:p>
          <a:p>
            <a:pPr marL="0" lvl="0" indent="0" algn="ctr" rtl="0">
              <a:lnSpc>
                <a:spcPct val="115000"/>
              </a:lnSpc>
              <a:spcBef>
                <a:spcPts val="0"/>
              </a:spcBef>
              <a:spcAft>
                <a:spcPts val="0"/>
              </a:spcAft>
              <a:buNone/>
            </a:pPr>
            <a:endParaRPr sz="2200">
              <a:latin typeface="Calibri"/>
              <a:ea typeface="Calibri"/>
              <a:cs typeface="Calibri"/>
              <a:sym typeface="Calibri"/>
            </a:endParaRPr>
          </a:p>
          <a:p>
            <a:pPr marL="0" lvl="0" indent="0" algn="ctr" rtl="0">
              <a:lnSpc>
                <a:spcPct val="115000"/>
              </a:lnSpc>
              <a:spcBef>
                <a:spcPts val="0"/>
              </a:spcBef>
              <a:spcAft>
                <a:spcPts val="0"/>
              </a:spcAft>
              <a:buNone/>
            </a:pPr>
            <a:r>
              <a:rPr lang="en" sz="2200">
                <a:latin typeface="Calibri"/>
                <a:ea typeface="Calibri"/>
                <a:cs typeface="Calibri"/>
                <a:sym typeface="Calibri"/>
              </a:rPr>
              <a:t>OA policies </a:t>
            </a:r>
            <a:r>
              <a:rPr lang="en" sz="2200">
                <a:highlight>
                  <a:srgbClr val="F9CB9C"/>
                </a:highlight>
                <a:latin typeface="Calibri"/>
                <a:ea typeface="Calibri"/>
                <a:cs typeface="Calibri"/>
                <a:sym typeface="Calibri"/>
              </a:rPr>
              <a:t>give authors more bargaining power</a:t>
            </a:r>
            <a:r>
              <a:rPr lang="en" sz="2200">
                <a:latin typeface="Calibri"/>
                <a:ea typeface="Calibri"/>
                <a:cs typeface="Calibri"/>
                <a:sym typeface="Calibri"/>
              </a:rPr>
              <a:t> to shape the terms of their publishing agreements.</a:t>
            </a:r>
            <a:endParaRPr sz="2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27"/>
          <p:cNvPicPr preferRelativeResize="0"/>
          <p:nvPr/>
        </p:nvPicPr>
        <p:blipFill>
          <a:blip r:embed="rId3">
            <a:alphaModFix/>
          </a:blip>
          <a:stretch>
            <a:fillRect/>
          </a:stretch>
        </p:blipFill>
        <p:spPr>
          <a:xfrm>
            <a:off x="-20144" y="0"/>
            <a:ext cx="2571750" cy="5143500"/>
          </a:xfrm>
          <a:prstGeom prst="rect">
            <a:avLst/>
          </a:prstGeom>
          <a:noFill/>
          <a:ln>
            <a:noFill/>
          </a:ln>
        </p:spPr>
      </p:pic>
      <p:sp>
        <p:nvSpPr>
          <p:cNvPr id="449" name="Google Shape;449;p27"/>
          <p:cNvSpPr txBox="1"/>
          <p:nvPr/>
        </p:nvSpPr>
        <p:spPr>
          <a:xfrm>
            <a:off x="2163825" y="59775"/>
            <a:ext cx="69801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What Do OA Policies Require?</a:t>
            </a:r>
            <a:endParaRPr sz="4200" b="1">
              <a:solidFill>
                <a:srgbClr val="E69138"/>
              </a:solidFill>
              <a:latin typeface="Calibri"/>
              <a:ea typeface="Calibri"/>
              <a:cs typeface="Calibri"/>
              <a:sym typeface="Calibri"/>
            </a:endParaRPr>
          </a:p>
        </p:txBody>
      </p:sp>
      <p:sp>
        <p:nvSpPr>
          <p:cNvPr id="450" name="Google Shape;450;p27"/>
          <p:cNvSpPr txBox="1"/>
          <p:nvPr/>
        </p:nvSpPr>
        <p:spPr>
          <a:xfrm>
            <a:off x="2415525" y="976075"/>
            <a:ext cx="67341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200">
                <a:latin typeface="Calibri"/>
                <a:ea typeface="Calibri"/>
                <a:cs typeface="Calibri"/>
                <a:sym typeface="Calibri"/>
              </a:rPr>
              <a:t>Policies vary: Read and understand the policy that governs your work to determine what is required.</a:t>
            </a:r>
            <a:endParaRPr sz="2200">
              <a:latin typeface="Calibri"/>
              <a:ea typeface="Calibri"/>
              <a:cs typeface="Calibri"/>
              <a:sym typeface="Calibri"/>
            </a:endParaRPr>
          </a:p>
          <a:p>
            <a:pPr marL="0" lvl="0" indent="0" algn="l" rtl="0">
              <a:spcBef>
                <a:spcPts val="1000"/>
              </a:spcBef>
              <a:spcAft>
                <a:spcPts val="1000"/>
              </a:spcAft>
              <a:buNone/>
            </a:pPr>
            <a:endParaRPr sz="2200">
              <a:latin typeface="Calibri"/>
              <a:ea typeface="Calibri"/>
              <a:cs typeface="Calibri"/>
              <a:sym typeface="Calibri"/>
            </a:endParaRPr>
          </a:p>
        </p:txBody>
      </p:sp>
      <p:sp>
        <p:nvSpPr>
          <p:cNvPr id="451" name="Google Shape;451;p27"/>
          <p:cNvSpPr/>
          <p:nvPr/>
        </p:nvSpPr>
        <p:spPr>
          <a:xfrm>
            <a:off x="4317667" y="2319850"/>
            <a:ext cx="14430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Publisher Contract?</a:t>
            </a:r>
            <a:endParaRPr sz="1600" b="1">
              <a:latin typeface="Calibri"/>
              <a:ea typeface="Calibri"/>
              <a:cs typeface="Calibri"/>
              <a:sym typeface="Calibri"/>
            </a:endParaRPr>
          </a:p>
        </p:txBody>
      </p:sp>
      <p:sp>
        <p:nvSpPr>
          <p:cNvPr id="452" name="Google Shape;452;p27"/>
          <p:cNvSpPr/>
          <p:nvPr/>
        </p:nvSpPr>
        <p:spPr>
          <a:xfrm>
            <a:off x="2706768" y="2319851"/>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What is Covered?</a:t>
            </a:r>
            <a:endParaRPr sz="1600" b="1">
              <a:latin typeface="Calibri"/>
              <a:ea typeface="Calibri"/>
              <a:cs typeface="Calibri"/>
              <a:sym typeface="Calibri"/>
            </a:endParaRPr>
          </a:p>
        </p:txBody>
      </p:sp>
      <p:sp>
        <p:nvSpPr>
          <p:cNvPr id="453" name="Google Shape;453;p27"/>
          <p:cNvSpPr/>
          <p:nvPr/>
        </p:nvSpPr>
        <p:spPr>
          <a:xfrm>
            <a:off x="5949942" y="2319851"/>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How Open?</a:t>
            </a:r>
            <a:endParaRPr sz="1600" b="1">
              <a:latin typeface="Calibri"/>
              <a:ea typeface="Calibri"/>
              <a:cs typeface="Calibri"/>
              <a:sym typeface="Calibri"/>
            </a:endParaRPr>
          </a:p>
        </p:txBody>
      </p:sp>
      <p:sp>
        <p:nvSpPr>
          <p:cNvPr id="454" name="Google Shape;454;p27"/>
          <p:cNvSpPr/>
          <p:nvPr/>
        </p:nvSpPr>
        <p:spPr>
          <a:xfrm>
            <a:off x="5112200" y="3651198"/>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Embargo</a:t>
            </a:r>
            <a:endParaRPr sz="1600" b="1">
              <a:latin typeface="Calibri"/>
              <a:ea typeface="Calibri"/>
              <a:cs typeface="Calibri"/>
              <a:sym typeface="Calibri"/>
            </a:endParaRPr>
          </a:p>
          <a:p>
            <a:pPr marL="0" lvl="0" indent="0" algn="ctr" rtl="0">
              <a:spcBef>
                <a:spcPts val="0"/>
              </a:spcBef>
              <a:spcAft>
                <a:spcPts val="0"/>
              </a:spcAft>
              <a:buNone/>
            </a:pPr>
            <a:r>
              <a:rPr lang="en" sz="1600" b="1">
                <a:latin typeface="Calibri"/>
                <a:ea typeface="Calibri"/>
                <a:cs typeface="Calibri"/>
                <a:sym typeface="Calibri"/>
              </a:rPr>
              <a:t>Period?</a:t>
            </a:r>
            <a:endParaRPr sz="1600" b="1">
              <a:latin typeface="Calibri"/>
              <a:ea typeface="Calibri"/>
              <a:cs typeface="Calibri"/>
              <a:sym typeface="Calibri"/>
            </a:endParaRPr>
          </a:p>
        </p:txBody>
      </p:sp>
      <p:sp>
        <p:nvSpPr>
          <p:cNvPr id="455" name="Google Shape;455;p27"/>
          <p:cNvSpPr/>
          <p:nvPr/>
        </p:nvSpPr>
        <p:spPr>
          <a:xfrm>
            <a:off x="3503542" y="3651198"/>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Where to Deposit?</a:t>
            </a:r>
            <a:endParaRPr sz="1600" b="1">
              <a:latin typeface="Calibri"/>
              <a:ea typeface="Calibri"/>
              <a:cs typeface="Calibri"/>
              <a:sym typeface="Calibri"/>
            </a:endParaRPr>
          </a:p>
        </p:txBody>
      </p:sp>
      <p:sp>
        <p:nvSpPr>
          <p:cNvPr id="456" name="Google Shape;456;p27"/>
          <p:cNvSpPr/>
          <p:nvPr/>
        </p:nvSpPr>
        <p:spPr>
          <a:xfrm>
            <a:off x="7551221" y="2372503"/>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Which Version?</a:t>
            </a:r>
            <a:endParaRPr sz="1600" b="1">
              <a:latin typeface="Calibri"/>
              <a:ea typeface="Calibri"/>
              <a:cs typeface="Calibri"/>
              <a:sym typeface="Calibri"/>
            </a:endParaRPr>
          </a:p>
        </p:txBody>
      </p:sp>
      <p:sp>
        <p:nvSpPr>
          <p:cNvPr id="457" name="Google Shape;457;p27"/>
          <p:cNvSpPr/>
          <p:nvPr/>
        </p:nvSpPr>
        <p:spPr>
          <a:xfrm>
            <a:off x="6759983" y="3703850"/>
            <a:ext cx="1399500" cy="13995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Opt-</a:t>
            </a:r>
            <a:endParaRPr sz="1600" b="1">
              <a:latin typeface="Calibri"/>
              <a:ea typeface="Calibri"/>
              <a:cs typeface="Calibri"/>
              <a:sym typeface="Calibri"/>
            </a:endParaRPr>
          </a:p>
          <a:p>
            <a:pPr marL="0" lvl="0" indent="0" algn="ctr" rtl="0">
              <a:spcBef>
                <a:spcPts val="0"/>
              </a:spcBef>
              <a:spcAft>
                <a:spcPts val="0"/>
              </a:spcAft>
              <a:buNone/>
            </a:pPr>
            <a:r>
              <a:rPr lang="en" sz="1600" b="1">
                <a:latin typeface="Calibri"/>
                <a:ea typeface="Calibri"/>
                <a:cs typeface="Calibri"/>
                <a:sym typeface="Calibri"/>
              </a:rPr>
              <a:t>Out?</a:t>
            </a:r>
            <a:endParaRPr sz="1600" b="1">
              <a:latin typeface="Calibri"/>
              <a:ea typeface="Calibri"/>
              <a:cs typeface="Calibri"/>
              <a:sym typeface="Calibri"/>
            </a:endParaRPr>
          </a:p>
        </p:txBody>
      </p:sp>
      <p:sp>
        <p:nvSpPr>
          <p:cNvPr id="458" name="Google Shape;458;p27"/>
          <p:cNvSpPr/>
          <p:nvPr/>
        </p:nvSpPr>
        <p:spPr>
          <a:xfrm>
            <a:off x="3256588" y="23198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7"/>
          <p:cNvSpPr/>
          <p:nvPr/>
        </p:nvSpPr>
        <p:spPr>
          <a:xfrm>
            <a:off x="4850063" y="23198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a:off x="4025250" y="36512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6465662" y="2319862"/>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7"/>
          <p:cNvSpPr/>
          <p:nvPr/>
        </p:nvSpPr>
        <p:spPr>
          <a:xfrm>
            <a:off x="8059138" y="2319862"/>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p:nvPr/>
        </p:nvSpPr>
        <p:spPr>
          <a:xfrm>
            <a:off x="5674913" y="36512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a:off x="7268388" y="3651212"/>
            <a:ext cx="356084"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8"/>
          <p:cNvSpPr txBox="1">
            <a:spLocks noGrp="1"/>
          </p:cNvSpPr>
          <p:nvPr>
            <p:ph type="ctrTitle"/>
          </p:nvPr>
        </p:nvSpPr>
        <p:spPr>
          <a:xfrm>
            <a:off x="1436914" y="1539025"/>
            <a:ext cx="6244046"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How “Open” Do You Want to Make Your Work?</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29"/>
          <p:cNvPicPr preferRelativeResize="0"/>
          <p:nvPr/>
        </p:nvPicPr>
        <p:blipFill>
          <a:blip r:embed="rId3">
            <a:alphaModFix/>
          </a:blip>
          <a:stretch>
            <a:fillRect/>
          </a:stretch>
        </p:blipFill>
        <p:spPr>
          <a:xfrm>
            <a:off x="-20144" y="0"/>
            <a:ext cx="2571750" cy="5143500"/>
          </a:xfrm>
          <a:prstGeom prst="rect">
            <a:avLst/>
          </a:prstGeom>
          <a:noFill/>
          <a:ln>
            <a:noFill/>
          </a:ln>
        </p:spPr>
      </p:pic>
      <p:sp>
        <p:nvSpPr>
          <p:cNvPr id="475" name="Google Shape;475;p29"/>
          <p:cNvSpPr txBox="1"/>
          <p:nvPr/>
        </p:nvSpPr>
        <p:spPr>
          <a:xfrm>
            <a:off x="2600300" y="59775"/>
            <a:ext cx="65436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Copyright Basics</a:t>
            </a:r>
            <a:endParaRPr sz="4200" b="1">
              <a:solidFill>
                <a:srgbClr val="E69138"/>
              </a:solidFill>
              <a:latin typeface="Calibri"/>
              <a:ea typeface="Calibri"/>
              <a:cs typeface="Calibri"/>
              <a:sym typeface="Calibri"/>
            </a:endParaRPr>
          </a:p>
        </p:txBody>
      </p:sp>
      <p:pic>
        <p:nvPicPr>
          <p:cNvPr id="476" name="Google Shape;476;p29"/>
          <p:cNvPicPr preferRelativeResize="0"/>
          <p:nvPr/>
        </p:nvPicPr>
        <p:blipFill>
          <a:blip r:embed="rId4">
            <a:alphaModFix/>
          </a:blip>
          <a:stretch>
            <a:fillRect/>
          </a:stretch>
        </p:blipFill>
        <p:spPr>
          <a:xfrm>
            <a:off x="-13430" y="0"/>
            <a:ext cx="2571750" cy="5143500"/>
          </a:xfrm>
          <a:prstGeom prst="rect">
            <a:avLst/>
          </a:prstGeom>
          <a:noFill/>
          <a:ln>
            <a:noFill/>
          </a:ln>
        </p:spPr>
      </p:pic>
      <p:sp>
        <p:nvSpPr>
          <p:cNvPr id="477" name="Google Shape;477;p29"/>
          <p:cNvSpPr txBox="1"/>
          <p:nvPr/>
        </p:nvSpPr>
        <p:spPr>
          <a:xfrm>
            <a:off x="2665463" y="97607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200">
                <a:latin typeface="Calibri"/>
                <a:ea typeface="Calibri"/>
                <a:cs typeface="Calibri"/>
                <a:sym typeface="Calibri"/>
              </a:rPr>
              <a:t>Copyright is a </a:t>
            </a:r>
            <a:r>
              <a:rPr lang="en" sz="2200">
                <a:highlight>
                  <a:srgbClr val="F9CB9C"/>
                </a:highlight>
                <a:latin typeface="Calibri"/>
                <a:ea typeface="Calibri"/>
                <a:cs typeface="Calibri"/>
                <a:sym typeface="Calibri"/>
              </a:rPr>
              <a:t>bundle of exclusive rights</a:t>
            </a:r>
            <a:r>
              <a:rPr lang="en" sz="2200">
                <a:latin typeface="Calibri"/>
                <a:ea typeface="Calibri"/>
                <a:cs typeface="Calibri"/>
                <a:sym typeface="Calibri"/>
              </a:rPr>
              <a:t> that (typically) vests with the author of the work.</a:t>
            </a:r>
            <a:endParaRPr sz="2200">
              <a:latin typeface="Calibri"/>
              <a:ea typeface="Calibri"/>
              <a:cs typeface="Calibri"/>
              <a:sym typeface="Calibri"/>
            </a:endParaRPr>
          </a:p>
          <a:p>
            <a:pPr marL="0" lvl="0" indent="0" algn="l" rtl="0">
              <a:spcBef>
                <a:spcPts val="1000"/>
              </a:spcBef>
              <a:spcAft>
                <a:spcPts val="1000"/>
              </a:spcAft>
              <a:buNone/>
            </a:pPr>
            <a:endParaRPr sz="2000">
              <a:latin typeface="Calibri"/>
              <a:ea typeface="Calibri"/>
              <a:cs typeface="Calibri"/>
              <a:sym typeface="Calibri"/>
            </a:endParaRPr>
          </a:p>
        </p:txBody>
      </p:sp>
      <p:sp>
        <p:nvSpPr>
          <p:cNvPr id="478" name="Google Shape;478;p29"/>
          <p:cNvSpPr/>
          <p:nvPr/>
        </p:nvSpPr>
        <p:spPr>
          <a:xfrm>
            <a:off x="5162324"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Make Derivative Works</a:t>
            </a:r>
            <a:endParaRPr sz="1600" b="1">
              <a:latin typeface="Calibri"/>
              <a:ea typeface="Calibri"/>
              <a:cs typeface="Calibri"/>
              <a:sym typeface="Calibri"/>
            </a:endParaRPr>
          </a:p>
        </p:txBody>
      </p:sp>
      <p:sp>
        <p:nvSpPr>
          <p:cNvPr id="479" name="Google Shape;479;p29"/>
          <p:cNvSpPr/>
          <p:nvPr/>
        </p:nvSpPr>
        <p:spPr>
          <a:xfrm>
            <a:off x="2889513"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Make Copies</a:t>
            </a:r>
            <a:endParaRPr sz="1600" b="1">
              <a:latin typeface="Calibri"/>
              <a:ea typeface="Calibri"/>
              <a:cs typeface="Calibri"/>
              <a:sym typeface="Calibri"/>
            </a:endParaRPr>
          </a:p>
        </p:txBody>
      </p:sp>
      <p:sp>
        <p:nvSpPr>
          <p:cNvPr id="480" name="Google Shape;480;p29"/>
          <p:cNvSpPr/>
          <p:nvPr/>
        </p:nvSpPr>
        <p:spPr>
          <a:xfrm>
            <a:off x="7435136"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Distribute</a:t>
            </a:r>
            <a:endParaRPr sz="1600" b="1">
              <a:latin typeface="Calibri"/>
              <a:ea typeface="Calibri"/>
              <a:cs typeface="Calibri"/>
              <a:sym typeface="Calibri"/>
            </a:endParaRPr>
          </a:p>
        </p:txBody>
      </p:sp>
      <p:sp>
        <p:nvSpPr>
          <p:cNvPr id="481" name="Google Shape;481;p29"/>
          <p:cNvSpPr/>
          <p:nvPr/>
        </p:nvSpPr>
        <p:spPr>
          <a:xfrm>
            <a:off x="6298730"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Publicly</a:t>
            </a:r>
            <a:endParaRPr sz="1600" b="1">
              <a:latin typeface="Calibri"/>
              <a:ea typeface="Calibri"/>
              <a:cs typeface="Calibri"/>
              <a:sym typeface="Calibri"/>
            </a:endParaRPr>
          </a:p>
          <a:p>
            <a:pPr marL="0" lvl="0" indent="0" algn="ctr" rtl="0">
              <a:spcBef>
                <a:spcPts val="0"/>
              </a:spcBef>
              <a:spcAft>
                <a:spcPts val="0"/>
              </a:spcAft>
              <a:buNone/>
            </a:pPr>
            <a:r>
              <a:rPr lang="en" sz="1600" b="1">
                <a:latin typeface="Calibri"/>
                <a:ea typeface="Calibri"/>
                <a:cs typeface="Calibri"/>
                <a:sym typeface="Calibri"/>
              </a:rPr>
              <a:t>Perform</a:t>
            </a:r>
            <a:endParaRPr sz="1600" b="1">
              <a:latin typeface="Calibri"/>
              <a:ea typeface="Calibri"/>
              <a:cs typeface="Calibri"/>
              <a:sym typeface="Calibri"/>
            </a:endParaRPr>
          </a:p>
        </p:txBody>
      </p:sp>
      <p:sp>
        <p:nvSpPr>
          <p:cNvPr id="482" name="Google Shape;482;p29"/>
          <p:cNvSpPr/>
          <p:nvPr/>
        </p:nvSpPr>
        <p:spPr>
          <a:xfrm>
            <a:off x="4025918"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Calibri"/>
                <a:ea typeface="Calibri"/>
                <a:cs typeface="Calibri"/>
                <a:sym typeface="Calibri"/>
              </a:rPr>
              <a:t>Publicly Display</a:t>
            </a:r>
            <a:endParaRPr sz="1600" b="1">
              <a:latin typeface="Calibri"/>
              <a:ea typeface="Calibri"/>
              <a:cs typeface="Calibri"/>
              <a:sym typeface="Calibri"/>
            </a:endParaRPr>
          </a:p>
        </p:txBody>
      </p:sp>
      <p:sp>
        <p:nvSpPr>
          <p:cNvPr id="483" name="Google Shape;483;p29"/>
          <p:cNvSpPr/>
          <p:nvPr/>
        </p:nvSpPr>
        <p:spPr>
          <a:xfrm>
            <a:off x="28894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6B26B"/>
            </a:solidFill>
            <a:prstDash val="solid"/>
            <a:round/>
            <a:headEnd type="none" w="med" len="med"/>
            <a:tailEnd type="none" w="med" len="med"/>
          </a:ln>
        </p:spPr>
      </p:sp>
      <p:sp>
        <p:nvSpPr>
          <p:cNvPr id="484" name="Google Shape;484;p29"/>
          <p:cNvSpPr/>
          <p:nvPr/>
        </p:nvSpPr>
        <p:spPr>
          <a:xfrm>
            <a:off x="6298697"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6B26B"/>
            </a:solidFill>
            <a:prstDash val="solid"/>
            <a:round/>
            <a:headEnd type="none" w="med" len="med"/>
            <a:tailEnd type="none" w="med" len="med"/>
          </a:ln>
        </p:spPr>
      </p:sp>
      <p:sp>
        <p:nvSpPr>
          <p:cNvPr id="485" name="Google Shape;485;p29"/>
          <p:cNvSpPr/>
          <p:nvPr/>
        </p:nvSpPr>
        <p:spPr>
          <a:xfrm>
            <a:off x="4025872"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6B26B"/>
            </a:solidFill>
            <a:prstDash val="solid"/>
            <a:round/>
            <a:headEnd type="none" w="med" len="med"/>
            <a:tailEnd type="none" w="med" len="med"/>
          </a:ln>
        </p:spPr>
      </p:sp>
      <p:sp>
        <p:nvSpPr>
          <p:cNvPr id="486" name="Google Shape;486;p29"/>
          <p:cNvSpPr/>
          <p:nvPr/>
        </p:nvSpPr>
        <p:spPr>
          <a:xfrm>
            <a:off x="516225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6B26B"/>
            </a:solidFill>
            <a:prstDash val="solid"/>
            <a:round/>
            <a:headEnd type="none" w="med" len="med"/>
            <a:tailEnd type="none" w="med" len="med"/>
          </a:ln>
        </p:spPr>
      </p:sp>
      <p:sp>
        <p:nvSpPr>
          <p:cNvPr id="487" name="Google Shape;487;p29"/>
          <p:cNvSpPr/>
          <p:nvPr/>
        </p:nvSpPr>
        <p:spPr>
          <a:xfrm>
            <a:off x="74351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6B26B"/>
            </a:solidFill>
            <a:prstDash val="solid"/>
            <a:round/>
            <a:headEnd type="none" w="med" len="med"/>
            <a:tailEnd type="none" w="med" len="med"/>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0"/>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Rights to Share </a:t>
            </a:r>
            <a:endParaRPr sz="4200" b="1">
              <a:solidFill>
                <a:srgbClr val="E69138"/>
              </a:solidFill>
              <a:latin typeface="Calibri"/>
              <a:ea typeface="Calibri"/>
              <a:cs typeface="Calibri"/>
              <a:sym typeface="Calibri"/>
            </a:endParaRPr>
          </a:p>
        </p:txBody>
      </p:sp>
      <p:pic>
        <p:nvPicPr>
          <p:cNvPr id="493" name="Google Shape;493;p30"/>
          <p:cNvPicPr preferRelativeResize="0"/>
          <p:nvPr/>
        </p:nvPicPr>
        <p:blipFill>
          <a:blip r:embed="rId3">
            <a:alphaModFix/>
          </a:blip>
          <a:stretch>
            <a:fillRect/>
          </a:stretch>
        </p:blipFill>
        <p:spPr>
          <a:xfrm>
            <a:off x="-13035" y="0"/>
            <a:ext cx="2571750" cy="5143500"/>
          </a:xfrm>
          <a:prstGeom prst="rect">
            <a:avLst/>
          </a:prstGeom>
          <a:noFill/>
          <a:ln>
            <a:noFill/>
          </a:ln>
        </p:spPr>
      </p:pic>
      <p:sp>
        <p:nvSpPr>
          <p:cNvPr id="494" name="Google Shape;494;p30"/>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Readers will usually need to ask for your permission to reuse, share, or adapt your work unless you affirmatively license these rights to them. Ask yourself: </a:t>
            </a:r>
            <a:br>
              <a:rPr lang="en" sz="2200">
                <a:latin typeface="Calibri"/>
                <a:ea typeface="Calibri"/>
                <a:cs typeface="Calibri"/>
                <a:sym typeface="Calibri"/>
              </a:rPr>
            </a:br>
            <a:endParaRPr sz="2200">
              <a:latin typeface="Calibri"/>
              <a:ea typeface="Calibri"/>
              <a:cs typeface="Calibri"/>
              <a:sym typeface="Calibri"/>
            </a:endParaRPr>
          </a:p>
          <a:p>
            <a:pPr marL="457200" lvl="0" indent="0" algn="l" rtl="0">
              <a:spcBef>
                <a:spcPts val="1000"/>
              </a:spcBef>
              <a:spcAft>
                <a:spcPts val="0"/>
              </a:spcAft>
              <a:buClr>
                <a:schemeClr val="dk1"/>
              </a:buClr>
              <a:buSzPts val="1100"/>
              <a:buFont typeface="Arial"/>
              <a:buNone/>
            </a:pPr>
            <a:r>
              <a:rPr lang="en" sz="2200">
                <a:latin typeface="Calibri"/>
                <a:ea typeface="Calibri"/>
                <a:cs typeface="Calibri"/>
                <a:sym typeface="Calibri"/>
              </a:rPr>
              <a:t>Do you want to allow others to </a:t>
            </a:r>
            <a:r>
              <a:rPr lang="en" sz="2200">
                <a:highlight>
                  <a:srgbClr val="F9CB9C"/>
                </a:highlight>
                <a:latin typeface="Calibri"/>
                <a:ea typeface="Calibri"/>
                <a:cs typeface="Calibri"/>
                <a:sym typeface="Calibri"/>
              </a:rPr>
              <a:t>share</a:t>
            </a:r>
            <a:r>
              <a:rPr lang="en" sz="2200">
                <a:latin typeface="Calibri"/>
                <a:ea typeface="Calibri"/>
                <a:cs typeface="Calibri"/>
                <a:sym typeface="Calibri"/>
              </a:rPr>
              <a:t> your work?</a:t>
            </a:r>
            <a:endParaRPr sz="2200">
              <a:latin typeface="Calibri"/>
              <a:ea typeface="Calibri"/>
              <a:cs typeface="Calibri"/>
              <a:sym typeface="Calibri"/>
            </a:endParaRPr>
          </a:p>
          <a:p>
            <a:pPr marL="457200" lvl="0" indent="0" algn="l" rtl="0">
              <a:spcBef>
                <a:spcPts val="1000"/>
              </a:spcBef>
              <a:spcAft>
                <a:spcPts val="1000"/>
              </a:spcAft>
              <a:buNone/>
            </a:pPr>
            <a:r>
              <a:rPr lang="en" sz="2200">
                <a:latin typeface="Calibri"/>
                <a:ea typeface="Calibri"/>
                <a:cs typeface="Calibri"/>
                <a:sym typeface="Calibri"/>
              </a:rPr>
              <a:t>Do you want others to be able to </a:t>
            </a:r>
            <a:r>
              <a:rPr lang="en" sz="2200">
                <a:highlight>
                  <a:srgbClr val="F9CB9C"/>
                </a:highlight>
                <a:latin typeface="Calibri"/>
                <a:ea typeface="Calibri"/>
                <a:cs typeface="Calibri"/>
                <a:sym typeface="Calibri"/>
              </a:rPr>
              <a:t>adapt</a:t>
            </a:r>
            <a:r>
              <a:rPr lang="en" sz="2200">
                <a:latin typeface="Calibri"/>
                <a:ea typeface="Calibri"/>
                <a:cs typeface="Calibri"/>
                <a:sym typeface="Calibri"/>
              </a:rPr>
              <a:t> your work?</a:t>
            </a:r>
            <a:endParaRPr sz="2200">
              <a:latin typeface="Calibri"/>
              <a:ea typeface="Calibri"/>
              <a:cs typeface="Calibri"/>
              <a:sym typeface="Calibri"/>
            </a:endParaRPr>
          </a:p>
        </p:txBody>
      </p:sp>
      <p:sp>
        <p:nvSpPr>
          <p:cNvPr id="495" name="Google Shape;495;p30"/>
          <p:cNvSpPr/>
          <p:nvPr/>
        </p:nvSpPr>
        <p:spPr>
          <a:xfrm>
            <a:off x="2900513" y="318013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900513" y="368826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E69138"/>
                </a:solidFill>
                <a:latin typeface="Calibri"/>
                <a:ea typeface="Calibri"/>
                <a:cs typeface="Calibri"/>
                <a:sym typeface="Calibri"/>
              </a:rPr>
              <a:t>Presenter Name</a:t>
            </a:r>
            <a:endParaRPr sz="3600" b="1">
              <a:solidFill>
                <a:srgbClr val="E69138"/>
              </a:solidFill>
              <a:latin typeface="Calibri"/>
              <a:ea typeface="Calibri"/>
              <a:cs typeface="Calibri"/>
              <a:sym typeface="Calibri"/>
            </a:endParaRPr>
          </a:p>
        </p:txBody>
      </p:sp>
      <p:sp>
        <p:nvSpPr>
          <p:cNvPr id="344" name="Google Shape;344;p1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latin typeface="Calibri"/>
                <a:ea typeface="Calibri"/>
                <a:cs typeface="Calibri"/>
                <a:sym typeface="Calibri"/>
              </a:rPr>
              <a:t>Title </a:t>
            </a:r>
            <a:endParaRPr sz="2400">
              <a:latin typeface="Calibri"/>
              <a:ea typeface="Calibri"/>
              <a:cs typeface="Calibri"/>
              <a:sym typeface="Calibri"/>
            </a:endParaRPr>
          </a:p>
          <a:p>
            <a:pPr marL="0" lvl="0" indent="0" algn="ctr" rtl="0">
              <a:spcBef>
                <a:spcPts val="600"/>
              </a:spcBef>
              <a:spcAft>
                <a:spcPts val="0"/>
              </a:spcAft>
              <a:buNone/>
            </a:pPr>
            <a:r>
              <a:rPr lang="en" sz="2400">
                <a:latin typeface="Calibri"/>
                <a:ea typeface="Calibri"/>
                <a:cs typeface="Calibri"/>
                <a:sym typeface="Calibri"/>
              </a:rPr>
              <a:t>Institution</a:t>
            </a:r>
            <a:endParaRPr sz="2400">
              <a:latin typeface="Calibri"/>
              <a:ea typeface="Calibri"/>
              <a:cs typeface="Calibri"/>
              <a:sym typeface="Calibri"/>
            </a:endParaRPr>
          </a:p>
        </p:txBody>
      </p:sp>
      <p:pic>
        <p:nvPicPr>
          <p:cNvPr id="345" name="Google Shape;345;p13"/>
          <p:cNvPicPr preferRelativeResize="0"/>
          <p:nvPr/>
        </p:nvPicPr>
        <p:blipFill rotWithShape="1">
          <a:blip r:embed="rId3">
            <a:alphaModFix/>
          </a:blip>
          <a:srcRect t="23646" b="11833"/>
          <a:stretch/>
        </p:blipFill>
        <p:spPr>
          <a:xfrm>
            <a:off x="3985400" y="0"/>
            <a:ext cx="5158600" cy="2496200"/>
          </a:xfrm>
          <a:prstGeom prst="flowChartOffpageConnector">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1"/>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Conditions on Sharing</a:t>
            </a:r>
            <a:endParaRPr sz="4200" b="1">
              <a:solidFill>
                <a:srgbClr val="E69138"/>
              </a:solidFill>
              <a:latin typeface="Calibri"/>
              <a:ea typeface="Calibri"/>
              <a:cs typeface="Calibri"/>
              <a:sym typeface="Calibri"/>
            </a:endParaRPr>
          </a:p>
        </p:txBody>
      </p:sp>
      <p:pic>
        <p:nvPicPr>
          <p:cNvPr id="502" name="Google Shape;502;p31"/>
          <p:cNvPicPr preferRelativeResize="0"/>
          <p:nvPr/>
        </p:nvPicPr>
        <p:blipFill>
          <a:blip r:embed="rId3">
            <a:alphaModFix/>
          </a:blip>
          <a:stretch>
            <a:fillRect/>
          </a:stretch>
        </p:blipFill>
        <p:spPr>
          <a:xfrm>
            <a:off x="-23564" y="0"/>
            <a:ext cx="2571750" cy="5143500"/>
          </a:xfrm>
          <a:prstGeom prst="rect">
            <a:avLst/>
          </a:prstGeom>
          <a:noFill/>
          <a:ln>
            <a:noFill/>
          </a:ln>
        </p:spPr>
      </p:pic>
      <p:sp>
        <p:nvSpPr>
          <p:cNvPr id="503" name="Google Shape;503;p31"/>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You can also consider putting conditions on readers’ reuse and derivative work rights. Common conditions are:</a:t>
            </a:r>
            <a:br>
              <a:rPr lang="en" sz="2200">
                <a:latin typeface="Calibri"/>
                <a:ea typeface="Calibri"/>
                <a:cs typeface="Calibri"/>
                <a:sym typeface="Calibri"/>
              </a:rPr>
            </a:br>
            <a:r>
              <a:rPr lang="en" sz="2200">
                <a:latin typeface="Calibri"/>
                <a:ea typeface="Calibri"/>
                <a:cs typeface="Calibri"/>
                <a:sym typeface="Calibri"/>
              </a:rPr>
              <a:t> </a:t>
            </a:r>
            <a:endParaRPr sz="2200">
              <a:latin typeface="Calibri"/>
              <a:ea typeface="Calibri"/>
              <a:cs typeface="Calibri"/>
              <a:sym typeface="Calibri"/>
            </a:endParaRPr>
          </a:p>
          <a:p>
            <a:pPr marL="1371600" lvl="0" indent="0" algn="l" rtl="0">
              <a:spcBef>
                <a:spcPts val="1000"/>
              </a:spcBef>
              <a:spcAft>
                <a:spcPts val="0"/>
              </a:spcAft>
              <a:buNone/>
            </a:pPr>
            <a:r>
              <a:rPr lang="en" sz="2200">
                <a:latin typeface="Calibri"/>
                <a:ea typeface="Calibri"/>
                <a:cs typeface="Calibri"/>
                <a:sym typeface="Calibri"/>
              </a:rPr>
              <a:t>Attribution </a:t>
            </a:r>
            <a:endParaRPr sz="2200">
              <a:latin typeface="Calibri"/>
              <a:ea typeface="Calibri"/>
              <a:cs typeface="Calibri"/>
              <a:sym typeface="Calibri"/>
            </a:endParaRPr>
          </a:p>
          <a:p>
            <a:pPr marL="1371600" lvl="0" indent="0" algn="l" rtl="0">
              <a:spcBef>
                <a:spcPts val="1000"/>
              </a:spcBef>
              <a:spcAft>
                <a:spcPts val="0"/>
              </a:spcAft>
              <a:buNone/>
            </a:pPr>
            <a:r>
              <a:rPr lang="en" sz="2200">
                <a:latin typeface="Calibri"/>
                <a:ea typeface="Calibri"/>
                <a:cs typeface="Calibri"/>
                <a:sym typeface="Calibri"/>
              </a:rPr>
              <a:t>Share-Alike</a:t>
            </a:r>
            <a:endParaRPr sz="2200">
              <a:latin typeface="Calibri"/>
              <a:ea typeface="Calibri"/>
              <a:cs typeface="Calibri"/>
              <a:sym typeface="Calibri"/>
            </a:endParaRPr>
          </a:p>
          <a:p>
            <a:pPr marL="1371600" lvl="0" indent="0" algn="l" rtl="0">
              <a:spcBef>
                <a:spcPts val="1000"/>
              </a:spcBef>
              <a:spcAft>
                <a:spcPts val="0"/>
              </a:spcAft>
              <a:buNone/>
            </a:pPr>
            <a:r>
              <a:rPr lang="en" sz="2200">
                <a:latin typeface="Calibri"/>
                <a:ea typeface="Calibri"/>
                <a:cs typeface="Calibri"/>
                <a:sym typeface="Calibri"/>
              </a:rPr>
              <a:t>No Derivatives </a:t>
            </a:r>
            <a:endParaRPr sz="2200">
              <a:latin typeface="Calibri"/>
              <a:ea typeface="Calibri"/>
              <a:cs typeface="Calibri"/>
              <a:sym typeface="Calibri"/>
            </a:endParaRPr>
          </a:p>
          <a:p>
            <a:pPr marL="1371600" lvl="0" indent="0" algn="l" rtl="0">
              <a:spcBef>
                <a:spcPts val="1000"/>
              </a:spcBef>
              <a:spcAft>
                <a:spcPts val="0"/>
              </a:spcAft>
              <a:buNone/>
            </a:pPr>
            <a:r>
              <a:rPr lang="en" sz="2200">
                <a:latin typeface="Calibri"/>
                <a:ea typeface="Calibri"/>
                <a:cs typeface="Calibri"/>
                <a:sym typeface="Calibri"/>
              </a:rPr>
              <a:t>Non-Commercial</a:t>
            </a:r>
            <a:endParaRPr sz="2200">
              <a:latin typeface="Calibri"/>
              <a:ea typeface="Calibri"/>
              <a:cs typeface="Calibri"/>
              <a:sym typeface="Calibri"/>
            </a:endParaRPr>
          </a:p>
          <a:p>
            <a:pPr marL="1371600" lvl="0" indent="0" algn="l" rtl="0">
              <a:spcBef>
                <a:spcPts val="1000"/>
              </a:spcBef>
              <a:spcAft>
                <a:spcPts val="1000"/>
              </a:spcAft>
              <a:buNone/>
            </a:pPr>
            <a:endParaRPr sz="2200">
              <a:latin typeface="Calibri"/>
              <a:ea typeface="Calibri"/>
              <a:cs typeface="Calibri"/>
              <a:sym typeface="Calibri"/>
            </a:endParaRPr>
          </a:p>
        </p:txBody>
      </p:sp>
      <p:sp>
        <p:nvSpPr>
          <p:cNvPr id="504" name="Google Shape;504;p31"/>
          <p:cNvSpPr/>
          <p:nvPr/>
        </p:nvSpPr>
        <p:spPr>
          <a:xfrm>
            <a:off x="3853363" y="28436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3853363" y="332290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3853363" y="380219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3853363" y="428147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2"/>
          <p:cNvSpPr/>
          <p:nvPr/>
        </p:nvSpPr>
        <p:spPr>
          <a:xfrm>
            <a:off x="0" y="1547825"/>
            <a:ext cx="9155100" cy="1549800"/>
          </a:xfrm>
          <a:prstGeom prst="rect">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txBox="1"/>
          <p:nvPr/>
        </p:nvSpPr>
        <p:spPr>
          <a:xfrm>
            <a:off x="0" y="59775"/>
            <a:ext cx="9144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Creative Commons Licenses</a:t>
            </a:r>
            <a:endParaRPr sz="4200" b="1">
              <a:solidFill>
                <a:srgbClr val="E69138"/>
              </a:solidFill>
              <a:latin typeface="Calibri"/>
              <a:ea typeface="Calibri"/>
              <a:cs typeface="Calibri"/>
              <a:sym typeface="Calibri"/>
            </a:endParaRPr>
          </a:p>
        </p:txBody>
      </p:sp>
      <p:pic>
        <p:nvPicPr>
          <p:cNvPr id="514" name="Google Shape;514;p32"/>
          <p:cNvPicPr preferRelativeResize="0"/>
          <p:nvPr/>
        </p:nvPicPr>
        <p:blipFill>
          <a:blip r:embed="rId3">
            <a:alphaModFix/>
          </a:blip>
          <a:stretch>
            <a:fillRect/>
          </a:stretch>
        </p:blipFill>
        <p:spPr>
          <a:xfrm>
            <a:off x="633800" y="1732175"/>
            <a:ext cx="1181100" cy="1181100"/>
          </a:xfrm>
          <a:prstGeom prst="rect">
            <a:avLst/>
          </a:prstGeom>
          <a:noFill/>
          <a:ln>
            <a:noFill/>
          </a:ln>
        </p:spPr>
      </p:pic>
      <p:pic>
        <p:nvPicPr>
          <p:cNvPr id="515" name="Google Shape;515;p32"/>
          <p:cNvPicPr preferRelativeResize="0"/>
          <p:nvPr/>
        </p:nvPicPr>
        <p:blipFill>
          <a:blip r:embed="rId4">
            <a:alphaModFix/>
          </a:blip>
          <a:stretch>
            <a:fillRect/>
          </a:stretch>
        </p:blipFill>
        <p:spPr>
          <a:xfrm>
            <a:off x="3967163" y="1727413"/>
            <a:ext cx="1190625" cy="1190625"/>
          </a:xfrm>
          <a:prstGeom prst="rect">
            <a:avLst/>
          </a:prstGeom>
          <a:noFill/>
          <a:ln>
            <a:noFill/>
          </a:ln>
        </p:spPr>
      </p:pic>
      <p:pic>
        <p:nvPicPr>
          <p:cNvPr id="516" name="Google Shape;516;p32"/>
          <p:cNvPicPr preferRelativeResize="0"/>
          <p:nvPr/>
        </p:nvPicPr>
        <p:blipFill>
          <a:blip r:embed="rId5">
            <a:alphaModFix/>
          </a:blip>
          <a:stretch>
            <a:fillRect/>
          </a:stretch>
        </p:blipFill>
        <p:spPr>
          <a:xfrm>
            <a:off x="7319575" y="1727413"/>
            <a:ext cx="1190625" cy="1190625"/>
          </a:xfrm>
          <a:prstGeom prst="rect">
            <a:avLst/>
          </a:prstGeom>
          <a:noFill/>
          <a:ln>
            <a:noFill/>
          </a:ln>
        </p:spPr>
      </p:pic>
      <p:pic>
        <p:nvPicPr>
          <p:cNvPr id="517" name="Google Shape;517;p32"/>
          <p:cNvPicPr preferRelativeResize="0"/>
          <p:nvPr/>
        </p:nvPicPr>
        <p:blipFill>
          <a:blip r:embed="rId6">
            <a:alphaModFix/>
          </a:blip>
          <a:stretch>
            <a:fillRect/>
          </a:stretch>
        </p:blipFill>
        <p:spPr>
          <a:xfrm>
            <a:off x="2300481" y="1732175"/>
            <a:ext cx="1181100" cy="1181100"/>
          </a:xfrm>
          <a:prstGeom prst="rect">
            <a:avLst/>
          </a:prstGeom>
          <a:noFill/>
          <a:ln>
            <a:noFill/>
          </a:ln>
        </p:spPr>
      </p:pic>
      <p:pic>
        <p:nvPicPr>
          <p:cNvPr id="518" name="Google Shape;518;p32"/>
          <p:cNvPicPr preferRelativeResize="0"/>
          <p:nvPr/>
        </p:nvPicPr>
        <p:blipFill>
          <a:blip r:embed="rId7">
            <a:alphaModFix/>
          </a:blip>
          <a:stretch>
            <a:fillRect/>
          </a:stretch>
        </p:blipFill>
        <p:spPr>
          <a:xfrm>
            <a:off x="5643369" y="1727413"/>
            <a:ext cx="1190625" cy="1190625"/>
          </a:xfrm>
          <a:prstGeom prst="rect">
            <a:avLst/>
          </a:prstGeom>
          <a:noFill/>
          <a:ln>
            <a:noFill/>
          </a:ln>
        </p:spPr>
      </p:pic>
      <p:sp>
        <p:nvSpPr>
          <p:cNvPr id="519" name="Google Shape;519;p32"/>
          <p:cNvSpPr txBox="1"/>
          <p:nvPr/>
        </p:nvSpPr>
        <p:spPr>
          <a:xfrm>
            <a:off x="2121675" y="3306814"/>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Attribution</a:t>
            </a:r>
            <a:endParaRPr sz="1800" b="1"/>
          </a:p>
        </p:txBody>
      </p:sp>
      <p:sp>
        <p:nvSpPr>
          <p:cNvPr id="520" name="Google Shape;520;p32"/>
          <p:cNvSpPr txBox="1"/>
          <p:nvPr/>
        </p:nvSpPr>
        <p:spPr>
          <a:xfrm>
            <a:off x="3808200"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Share-</a:t>
            </a:r>
            <a:br>
              <a:rPr lang="en" sz="1800" b="1">
                <a:latin typeface="Calibri"/>
                <a:ea typeface="Calibri"/>
                <a:cs typeface="Calibri"/>
                <a:sym typeface="Calibri"/>
              </a:rPr>
            </a:br>
            <a:r>
              <a:rPr lang="en" sz="1800" b="1">
                <a:latin typeface="Calibri"/>
                <a:ea typeface="Calibri"/>
                <a:cs typeface="Calibri"/>
                <a:sym typeface="Calibri"/>
              </a:rPr>
              <a:t>Alike</a:t>
            </a:r>
            <a:endParaRPr sz="1800" b="1"/>
          </a:p>
        </p:txBody>
      </p:sp>
      <p:sp>
        <p:nvSpPr>
          <p:cNvPr id="521" name="Google Shape;521;p32"/>
          <p:cNvSpPr txBox="1"/>
          <p:nvPr/>
        </p:nvSpPr>
        <p:spPr>
          <a:xfrm>
            <a:off x="7145538"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Non-</a:t>
            </a:r>
            <a:br>
              <a:rPr lang="en" sz="1800" b="1">
                <a:latin typeface="Calibri"/>
                <a:ea typeface="Calibri"/>
                <a:cs typeface="Calibri"/>
                <a:sym typeface="Calibri"/>
              </a:rPr>
            </a:br>
            <a:r>
              <a:rPr lang="en" sz="1800" b="1">
                <a:latin typeface="Calibri"/>
                <a:ea typeface="Calibri"/>
                <a:cs typeface="Calibri"/>
                <a:sym typeface="Calibri"/>
              </a:rPr>
              <a:t>Commercial</a:t>
            </a:r>
            <a:endParaRPr sz="1800" b="1"/>
          </a:p>
        </p:txBody>
      </p:sp>
      <p:sp>
        <p:nvSpPr>
          <p:cNvPr id="522" name="Google Shape;522;p32"/>
          <p:cNvSpPr txBox="1"/>
          <p:nvPr/>
        </p:nvSpPr>
        <p:spPr>
          <a:xfrm>
            <a:off x="5469338"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No </a:t>
            </a:r>
            <a:br>
              <a:rPr lang="en" sz="1800" b="1">
                <a:latin typeface="Calibri"/>
                <a:ea typeface="Calibri"/>
                <a:cs typeface="Calibri"/>
                <a:sym typeface="Calibri"/>
              </a:rPr>
            </a:br>
            <a:r>
              <a:rPr lang="en" sz="1800" b="1">
                <a:latin typeface="Calibri"/>
                <a:ea typeface="Calibri"/>
                <a:cs typeface="Calibri"/>
                <a:sym typeface="Calibri"/>
              </a:rPr>
              <a:t>Derivatives</a:t>
            </a:r>
            <a:endParaRPr sz="1800" b="1"/>
          </a:p>
        </p:txBody>
      </p:sp>
      <p:sp>
        <p:nvSpPr>
          <p:cNvPr id="523" name="Google Shape;523;p32"/>
          <p:cNvSpPr txBox="1"/>
          <p:nvPr/>
        </p:nvSpPr>
        <p:spPr>
          <a:xfrm>
            <a:off x="455000" y="3176875"/>
            <a:ext cx="1538700" cy="5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1800" b="1">
                <a:latin typeface="Calibri"/>
                <a:ea typeface="Calibri"/>
                <a:cs typeface="Calibri"/>
                <a:sym typeface="Calibri"/>
              </a:rPr>
              <a:t>Creative Commons</a:t>
            </a:r>
            <a:endParaRPr sz="1800" b="1"/>
          </a:p>
        </p:txBody>
      </p:sp>
      <p:pic>
        <p:nvPicPr>
          <p:cNvPr id="524" name="Google Shape;524;p32"/>
          <p:cNvPicPr preferRelativeResize="0"/>
          <p:nvPr/>
        </p:nvPicPr>
        <p:blipFill>
          <a:blip r:embed="rId8">
            <a:alphaModFix/>
          </a:blip>
          <a:stretch>
            <a:fillRect/>
          </a:stretch>
        </p:blipFill>
        <p:spPr>
          <a:xfrm>
            <a:off x="462275" y="4435964"/>
            <a:ext cx="1191264" cy="419650"/>
          </a:xfrm>
          <a:prstGeom prst="rect">
            <a:avLst/>
          </a:prstGeom>
          <a:noFill/>
          <a:ln>
            <a:noFill/>
          </a:ln>
        </p:spPr>
      </p:pic>
      <p:pic>
        <p:nvPicPr>
          <p:cNvPr id="525" name="Google Shape;525;p32"/>
          <p:cNvPicPr preferRelativeResize="0"/>
          <p:nvPr/>
        </p:nvPicPr>
        <p:blipFill>
          <a:blip r:embed="rId9">
            <a:alphaModFix/>
          </a:blip>
          <a:stretch>
            <a:fillRect/>
          </a:stretch>
        </p:blipFill>
        <p:spPr>
          <a:xfrm>
            <a:off x="1870132" y="4435964"/>
            <a:ext cx="1191264" cy="419650"/>
          </a:xfrm>
          <a:prstGeom prst="rect">
            <a:avLst/>
          </a:prstGeom>
          <a:noFill/>
          <a:ln>
            <a:noFill/>
          </a:ln>
        </p:spPr>
      </p:pic>
      <p:pic>
        <p:nvPicPr>
          <p:cNvPr id="526" name="Google Shape;526;p32"/>
          <p:cNvPicPr preferRelativeResize="0"/>
          <p:nvPr/>
        </p:nvPicPr>
        <p:blipFill>
          <a:blip r:embed="rId10">
            <a:alphaModFix/>
          </a:blip>
          <a:stretch>
            <a:fillRect/>
          </a:stretch>
        </p:blipFill>
        <p:spPr>
          <a:xfrm>
            <a:off x="3277989" y="4435964"/>
            <a:ext cx="1191264" cy="419650"/>
          </a:xfrm>
          <a:prstGeom prst="rect">
            <a:avLst/>
          </a:prstGeom>
          <a:noFill/>
          <a:ln>
            <a:noFill/>
          </a:ln>
        </p:spPr>
      </p:pic>
      <p:pic>
        <p:nvPicPr>
          <p:cNvPr id="527" name="Google Shape;527;p32"/>
          <p:cNvPicPr preferRelativeResize="0"/>
          <p:nvPr/>
        </p:nvPicPr>
        <p:blipFill>
          <a:blip r:embed="rId11">
            <a:alphaModFix/>
          </a:blip>
          <a:stretch>
            <a:fillRect/>
          </a:stretch>
        </p:blipFill>
        <p:spPr>
          <a:xfrm>
            <a:off x="4685847" y="4435964"/>
            <a:ext cx="1191264" cy="419650"/>
          </a:xfrm>
          <a:prstGeom prst="rect">
            <a:avLst/>
          </a:prstGeom>
          <a:noFill/>
          <a:ln>
            <a:noFill/>
          </a:ln>
        </p:spPr>
      </p:pic>
      <p:pic>
        <p:nvPicPr>
          <p:cNvPr id="528" name="Google Shape;528;p32"/>
          <p:cNvPicPr preferRelativeResize="0"/>
          <p:nvPr/>
        </p:nvPicPr>
        <p:blipFill>
          <a:blip r:embed="rId12">
            <a:alphaModFix/>
          </a:blip>
          <a:stretch>
            <a:fillRect/>
          </a:stretch>
        </p:blipFill>
        <p:spPr>
          <a:xfrm>
            <a:off x="7501561" y="4435964"/>
            <a:ext cx="1191264" cy="419650"/>
          </a:xfrm>
          <a:prstGeom prst="rect">
            <a:avLst/>
          </a:prstGeom>
          <a:noFill/>
          <a:ln>
            <a:noFill/>
          </a:ln>
        </p:spPr>
      </p:pic>
      <p:pic>
        <p:nvPicPr>
          <p:cNvPr id="529" name="Google Shape;529;p32"/>
          <p:cNvPicPr preferRelativeResize="0"/>
          <p:nvPr/>
        </p:nvPicPr>
        <p:blipFill>
          <a:blip r:embed="rId13">
            <a:alphaModFix/>
          </a:blip>
          <a:stretch>
            <a:fillRect/>
          </a:stretch>
        </p:blipFill>
        <p:spPr>
          <a:xfrm>
            <a:off x="6093704" y="4435964"/>
            <a:ext cx="1191264" cy="419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3"/>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Marking Your Work</a:t>
            </a:r>
            <a:endParaRPr sz="4200" b="1">
              <a:solidFill>
                <a:srgbClr val="E69138"/>
              </a:solidFill>
              <a:latin typeface="Calibri"/>
              <a:ea typeface="Calibri"/>
              <a:cs typeface="Calibri"/>
              <a:sym typeface="Calibri"/>
            </a:endParaRPr>
          </a:p>
        </p:txBody>
      </p:sp>
      <p:pic>
        <p:nvPicPr>
          <p:cNvPr id="535" name="Google Shape;535;p33"/>
          <p:cNvPicPr preferRelativeResize="0"/>
          <p:nvPr/>
        </p:nvPicPr>
        <p:blipFill>
          <a:blip r:embed="rId3">
            <a:alphaModFix/>
          </a:blip>
          <a:stretch>
            <a:fillRect/>
          </a:stretch>
        </p:blipFill>
        <p:spPr>
          <a:xfrm>
            <a:off x="-19552" y="-6517"/>
            <a:ext cx="2571750" cy="5143500"/>
          </a:xfrm>
          <a:prstGeom prst="rect">
            <a:avLst/>
          </a:prstGeom>
          <a:noFill/>
          <a:ln>
            <a:noFill/>
          </a:ln>
        </p:spPr>
      </p:pic>
      <p:sp>
        <p:nvSpPr>
          <p:cNvPr id="536" name="Google Shape;536;p33"/>
          <p:cNvSpPr txBox="1"/>
          <p:nvPr/>
        </p:nvSpPr>
        <p:spPr>
          <a:xfrm>
            <a:off x="2867375" y="1305100"/>
            <a:ext cx="6282300" cy="3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Don’t forget to mark your work with the license you’ve selected. </a:t>
            </a:r>
            <a:br>
              <a:rPr lang="en" sz="2200">
                <a:latin typeface="Calibri"/>
                <a:ea typeface="Calibri"/>
                <a:cs typeface="Calibri"/>
                <a:sym typeface="Calibri"/>
              </a:rPr>
            </a:br>
            <a:r>
              <a:rPr lang="en" sz="2200">
                <a:latin typeface="Calibri"/>
                <a:ea typeface="Calibri"/>
                <a:cs typeface="Calibri"/>
                <a:sym typeface="Calibri"/>
              </a:rPr>
              <a:t> </a:t>
            </a:r>
            <a:endParaRPr sz="2200">
              <a:latin typeface="Calibri"/>
              <a:ea typeface="Calibri"/>
              <a:cs typeface="Calibri"/>
              <a:sym typeface="Calibri"/>
            </a:endParaRPr>
          </a:p>
          <a:p>
            <a:pPr marL="914400" lvl="0" indent="0" algn="l" rtl="0">
              <a:spcBef>
                <a:spcPts val="1000"/>
              </a:spcBef>
              <a:spcAft>
                <a:spcPts val="0"/>
              </a:spcAft>
              <a:buNone/>
            </a:pPr>
            <a:r>
              <a:rPr lang="en" sz="2200">
                <a:latin typeface="Calibri"/>
                <a:ea typeface="Calibri"/>
                <a:cs typeface="Calibri"/>
                <a:sym typeface="Calibri"/>
              </a:rPr>
              <a:t>Integrated in some publishing platforms </a:t>
            </a:r>
            <a:endParaRPr sz="2200">
              <a:latin typeface="Calibri"/>
              <a:ea typeface="Calibri"/>
              <a:cs typeface="Calibri"/>
              <a:sym typeface="Calibri"/>
            </a:endParaRPr>
          </a:p>
          <a:p>
            <a:pPr marL="914400" lvl="0" indent="0" algn="l" rtl="0">
              <a:spcBef>
                <a:spcPts val="1000"/>
              </a:spcBef>
              <a:spcAft>
                <a:spcPts val="0"/>
              </a:spcAft>
              <a:buNone/>
            </a:pPr>
            <a:r>
              <a:rPr lang="en" sz="2200">
                <a:latin typeface="Calibri"/>
                <a:ea typeface="Calibri"/>
                <a:cs typeface="Calibri"/>
                <a:sym typeface="Calibri"/>
              </a:rPr>
              <a:t>License icons and instructions available on Creative Commons website </a:t>
            </a:r>
            <a:endParaRPr sz="2200">
              <a:latin typeface="Calibri"/>
              <a:ea typeface="Calibri"/>
              <a:cs typeface="Calibri"/>
              <a:sym typeface="Calibri"/>
            </a:endParaRPr>
          </a:p>
          <a:p>
            <a:pPr marL="0" lvl="0" indent="0" algn="l" rtl="0">
              <a:spcBef>
                <a:spcPts val="1000"/>
              </a:spcBef>
              <a:spcAft>
                <a:spcPts val="1000"/>
              </a:spcAft>
              <a:buNone/>
            </a:pPr>
            <a:br>
              <a:rPr lang="en" sz="2200">
                <a:latin typeface="Calibri"/>
                <a:ea typeface="Calibri"/>
                <a:cs typeface="Calibri"/>
                <a:sym typeface="Calibri"/>
              </a:rPr>
            </a:br>
            <a:br>
              <a:rPr lang="en" sz="2200">
                <a:latin typeface="Calibri"/>
                <a:ea typeface="Calibri"/>
                <a:cs typeface="Calibri"/>
                <a:sym typeface="Calibri"/>
              </a:rPr>
            </a:br>
            <a:r>
              <a:rPr lang="en" sz="2200">
                <a:latin typeface="Calibri"/>
                <a:ea typeface="Calibri"/>
                <a:cs typeface="Calibri"/>
                <a:sym typeface="Calibri"/>
              </a:rPr>
              <a:t>Creative Commons licenses are irrevocable.</a:t>
            </a:r>
            <a:endParaRPr sz="2200">
              <a:latin typeface="Calibri"/>
              <a:ea typeface="Calibri"/>
              <a:cs typeface="Calibri"/>
              <a:sym typeface="Calibri"/>
            </a:endParaRPr>
          </a:p>
        </p:txBody>
      </p:sp>
      <p:sp>
        <p:nvSpPr>
          <p:cNvPr id="537" name="Google Shape;537;p33"/>
          <p:cNvSpPr/>
          <p:nvPr/>
        </p:nvSpPr>
        <p:spPr>
          <a:xfrm>
            <a:off x="3415563" y="256117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3415563" y="301368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4"/>
          <p:cNvSpPr txBox="1">
            <a:spLocks noGrp="1"/>
          </p:cNvSpPr>
          <p:nvPr>
            <p:ph type="ctrTitle"/>
          </p:nvPr>
        </p:nvSpPr>
        <p:spPr>
          <a:xfrm>
            <a:off x="1417300" y="1539025"/>
            <a:ext cx="63444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You Want to Publish Your Work?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5"/>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Gold Open Access</a:t>
            </a:r>
            <a:endParaRPr sz="4200" b="1">
              <a:solidFill>
                <a:srgbClr val="E69138"/>
              </a:solidFill>
              <a:latin typeface="Calibri"/>
              <a:ea typeface="Calibri"/>
              <a:cs typeface="Calibri"/>
              <a:sym typeface="Calibri"/>
            </a:endParaRPr>
          </a:p>
        </p:txBody>
      </p:sp>
      <p:pic>
        <p:nvPicPr>
          <p:cNvPr id="549" name="Google Shape;549;p35"/>
          <p:cNvPicPr preferRelativeResize="0"/>
          <p:nvPr/>
        </p:nvPicPr>
        <p:blipFill>
          <a:blip r:embed="rId3">
            <a:alphaModFix/>
          </a:blip>
          <a:stretch>
            <a:fillRect/>
          </a:stretch>
        </p:blipFill>
        <p:spPr>
          <a:xfrm>
            <a:off x="-19808" y="0"/>
            <a:ext cx="2571750" cy="5143500"/>
          </a:xfrm>
          <a:prstGeom prst="rect">
            <a:avLst/>
          </a:prstGeom>
          <a:noFill/>
          <a:ln>
            <a:noFill/>
          </a:ln>
        </p:spPr>
      </p:pic>
      <p:sp>
        <p:nvSpPr>
          <p:cNvPr id="550" name="Google Shape;550;p35"/>
          <p:cNvSpPr txBox="1"/>
          <p:nvPr/>
        </p:nvSpPr>
        <p:spPr>
          <a:xfrm>
            <a:off x="2867375" y="1305100"/>
            <a:ext cx="6282300" cy="11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Calibri"/>
                <a:ea typeface="Calibri"/>
                <a:cs typeface="Calibri"/>
                <a:sym typeface="Calibri"/>
              </a:rPr>
              <a:t>Author works with OA publisher, which then typically performs peer review and editing functions before publishing the work in open access form.</a:t>
            </a:r>
            <a:br>
              <a:rPr lang="en" sz="2200">
                <a:latin typeface="Calibri"/>
                <a:ea typeface="Calibri"/>
                <a:cs typeface="Calibri"/>
                <a:sym typeface="Calibri"/>
              </a:rPr>
            </a:br>
            <a:r>
              <a:rPr lang="en" sz="2200">
                <a:latin typeface="Calibri"/>
                <a:ea typeface="Calibri"/>
                <a:cs typeface="Calibri"/>
                <a:sym typeface="Calibri"/>
              </a:rPr>
              <a:t> </a:t>
            </a:r>
            <a:endParaRPr sz="2200">
              <a:latin typeface="Calibri"/>
              <a:ea typeface="Calibri"/>
              <a:cs typeface="Calibri"/>
              <a:sym typeface="Calibri"/>
            </a:endParaRPr>
          </a:p>
          <a:p>
            <a:pPr marL="0" lvl="0" indent="0" algn="l" rtl="0">
              <a:spcBef>
                <a:spcPts val="1000"/>
              </a:spcBef>
              <a:spcAft>
                <a:spcPts val="1000"/>
              </a:spcAft>
              <a:buNone/>
            </a:pPr>
            <a:endParaRPr sz="2200">
              <a:latin typeface="Calibri"/>
              <a:ea typeface="Calibri"/>
              <a:cs typeface="Calibri"/>
              <a:sym typeface="Calibri"/>
            </a:endParaRPr>
          </a:p>
        </p:txBody>
      </p:sp>
      <p:sp>
        <p:nvSpPr>
          <p:cNvPr id="551" name="Google Shape;551;p35"/>
          <p:cNvSpPr txBox="1"/>
          <p:nvPr/>
        </p:nvSpPr>
        <p:spPr>
          <a:xfrm>
            <a:off x="2999375" y="2770025"/>
            <a:ext cx="6080700" cy="23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Acceptance demonstrates work passed selection process</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Author gets access to publisher’s existing readership </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May require a fee to publish </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Many OA publishers available in some fields; limited in others</a:t>
            </a:r>
            <a:endParaRPr sz="1800">
              <a:latin typeface="Calibri"/>
              <a:ea typeface="Calibri"/>
              <a:cs typeface="Calibri"/>
              <a:sym typeface="Calibri"/>
            </a:endParaRPr>
          </a:p>
          <a:p>
            <a:pPr marL="0" lvl="0" indent="0" algn="l" rtl="0">
              <a:spcBef>
                <a:spcPts val="1000"/>
              </a:spcBef>
              <a:spcAft>
                <a:spcPts val="1000"/>
              </a:spcAft>
              <a:buNone/>
            </a:pPr>
            <a:r>
              <a:rPr lang="en" sz="1800">
                <a:latin typeface="Calibri"/>
                <a:ea typeface="Calibri"/>
                <a:cs typeface="Calibri"/>
                <a:sym typeface="Calibri"/>
              </a:rPr>
              <a:t>Some OA publishers may be less established than conventional publishers</a:t>
            </a:r>
            <a:endParaRPr sz="1800">
              <a:latin typeface="Calibri"/>
              <a:ea typeface="Calibri"/>
              <a:cs typeface="Calibri"/>
              <a:sym typeface="Calibri"/>
            </a:endParaRPr>
          </a:p>
        </p:txBody>
      </p:sp>
      <p:sp>
        <p:nvSpPr>
          <p:cNvPr id="552" name="Google Shape;552;p35"/>
          <p:cNvSpPr/>
          <p:nvPr/>
        </p:nvSpPr>
        <p:spPr>
          <a:xfrm>
            <a:off x="2721875" y="2876486"/>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721875" y="3276732"/>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2721875" y="3676979"/>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721875" y="4077225"/>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2721875" y="4477471"/>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6"/>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Green Open Access</a:t>
            </a:r>
            <a:endParaRPr sz="4200" b="1">
              <a:solidFill>
                <a:srgbClr val="E69138"/>
              </a:solidFill>
              <a:latin typeface="Calibri"/>
              <a:ea typeface="Calibri"/>
              <a:cs typeface="Calibri"/>
              <a:sym typeface="Calibri"/>
            </a:endParaRPr>
          </a:p>
        </p:txBody>
      </p:sp>
      <p:sp>
        <p:nvSpPr>
          <p:cNvPr id="562" name="Google Shape;562;p36"/>
          <p:cNvSpPr txBox="1"/>
          <p:nvPr/>
        </p:nvSpPr>
        <p:spPr>
          <a:xfrm>
            <a:off x="2867375" y="1305100"/>
            <a:ext cx="6282300" cy="11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2200">
                <a:latin typeface="Calibri"/>
                <a:ea typeface="Calibri"/>
                <a:cs typeface="Calibri"/>
                <a:sym typeface="Calibri"/>
              </a:rPr>
              <a:t>Author directly makes own work openly accessible (e.g., on a personal or group website or in an institutional repository). Also known as self-archiving.</a:t>
            </a:r>
            <a:endParaRPr sz="2200">
              <a:latin typeface="Calibri"/>
              <a:ea typeface="Calibri"/>
              <a:cs typeface="Calibri"/>
              <a:sym typeface="Calibri"/>
            </a:endParaRPr>
          </a:p>
        </p:txBody>
      </p:sp>
      <p:sp>
        <p:nvSpPr>
          <p:cNvPr id="563" name="Google Shape;563;p36"/>
          <p:cNvSpPr txBox="1"/>
          <p:nvPr/>
        </p:nvSpPr>
        <p:spPr>
          <a:xfrm>
            <a:off x="2999375" y="2770025"/>
            <a:ext cx="6080700" cy="23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Can supplement Gold OA or conventional publishing</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Can fill gaps in Gold OA publishers </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Is not incompatible with peer review</a:t>
            </a:r>
            <a:endParaRPr sz="1800">
              <a:latin typeface="Calibri"/>
              <a:ea typeface="Calibri"/>
              <a:cs typeface="Calibri"/>
              <a:sym typeface="Calibri"/>
            </a:endParaRPr>
          </a:p>
          <a:p>
            <a:pPr marL="0" lvl="0" indent="0" algn="l" rtl="0">
              <a:spcBef>
                <a:spcPts val="1000"/>
              </a:spcBef>
              <a:spcAft>
                <a:spcPts val="0"/>
              </a:spcAft>
              <a:buNone/>
            </a:pPr>
            <a:r>
              <a:rPr lang="en" sz="1800">
                <a:latin typeface="Calibri"/>
                <a:ea typeface="Calibri"/>
                <a:cs typeface="Calibri"/>
                <a:sym typeface="Calibri"/>
              </a:rPr>
              <a:t>May require extra steps to demonstrate quality of work</a:t>
            </a:r>
            <a:endParaRPr sz="1800">
              <a:latin typeface="Calibri"/>
              <a:ea typeface="Calibri"/>
              <a:cs typeface="Calibri"/>
              <a:sym typeface="Calibri"/>
            </a:endParaRPr>
          </a:p>
          <a:p>
            <a:pPr marL="0" lvl="0" indent="0" algn="l" rtl="0">
              <a:spcBef>
                <a:spcPts val="1000"/>
              </a:spcBef>
              <a:spcAft>
                <a:spcPts val="1000"/>
              </a:spcAft>
              <a:buNone/>
            </a:pPr>
            <a:r>
              <a:rPr lang="en" sz="1800">
                <a:latin typeface="Calibri"/>
                <a:ea typeface="Calibri"/>
                <a:cs typeface="Calibri"/>
                <a:sym typeface="Calibri"/>
              </a:rPr>
              <a:t>May violate rights you transferred to publisher</a:t>
            </a:r>
            <a:endParaRPr sz="1800">
              <a:latin typeface="Calibri"/>
              <a:ea typeface="Calibri"/>
              <a:cs typeface="Calibri"/>
              <a:sym typeface="Calibri"/>
            </a:endParaRPr>
          </a:p>
        </p:txBody>
      </p:sp>
      <p:sp>
        <p:nvSpPr>
          <p:cNvPr id="564" name="Google Shape;564;p36"/>
          <p:cNvSpPr/>
          <p:nvPr/>
        </p:nvSpPr>
        <p:spPr>
          <a:xfrm>
            <a:off x="2721875" y="2876486"/>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a:off x="2721875" y="3276732"/>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6"/>
          <p:cNvSpPr/>
          <p:nvPr/>
        </p:nvSpPr>
        <p:spPr>
          <a:xfrm>
            <a:off x="2721875" y="3676979"/>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721875" y="4077225"/>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2721875" y="4477471"/>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9" name="Google Shape;569;p36"/>
          <p:cNvPicPr preferRelativeResize="0"/>
          <p:nvPr/>
        </p:nvPicPr>
        <p:blipFill>
          <a:blip r:embed="rId3">
            <a:alphaModFix/>
          </a:blip>
          <a:stretch>
            <a:fillRect/>
          </a:stretch>
        </p:blipFill>
        <p:spPr>
          <a:xfrm>
            <a:off x="-10397" y="0"/>
            <a:ext cx="257175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p:nvPr/>
        </p:nvSpPr>
        <p:spPr>
          <a:xfrm>
            <a:off x="2471825" y="59775"/>
            <a:ext cx="667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b="1">
                <a:solidFill>
                  <a:srgbClr val="E69138"/>
                </a:solidFill>
                <a:latin typeface="Calibri"/>
                <a:ea typeface="Calibri"/>
                <a:cs typeface="Calibri"/>
                <a:sym typeface="Calibri"/>
              </a:rPr>
              <a:t>Conventional Publishing and OA</a:t>
            </a:r>
            <a:endParaRPr sz="3800" b="1">
              <a:solidFill>
                <a:srgbClr val="E69138"/>
              </a:solidFill>
              <a:latin typeface="Calibri"/>
              <a:ea typeface="Calibri"/>
              <a:cs typeface="Calibri"/>
              <a:sym typeface="Calibri"/>
            </a:endParaRPr>
          </a:p>
        </p:txBody>
      </p:sp>
      <p:sp>
        <p:nvSpPr>
          <p:cNvPr id="575" name="Google Shape;575;p37"/>
          <p:cNvSpPr txBox="1"/>
          <p:nvPr/>
        </p:nvSpPr>
        <p:spPr>
          <a:xfrm>
            <a:off x="2867375" y="1305100"/>
            <a:ext cx="6282300" cy="11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200">
              <a:solidFill>
                <a:srgbClr val="2C3E50"/>
              </a:solidFill>
              <a:latin typeface="Calibri"/>
              <a:ea typeface="Calibri"/>
              <a:cs typeface="Calibri"/>
              <a:sym typeface="Calibri"/>
            </a:endParaRPr>
          </a:p>
          <a:p>
            <a:pPr marL="0" lvl="0" indent="0" algn="l" rtl="0">
              <a:spcBef>
                <a:spcPts val="1000"/>
              </a:spcBef>
              <a:spcAft>
                <a:spcPts val="1000"/>
              </a:spcAft>
              <a:buNone/>
            </a:pPr>
            <a:endParaRPr sz="2200">
              <a:solidFill>
                <a:srgbClr val="2C3E50"/>
              </a:solidFill>
              <a:latin typeface="Calibri"/>
              <a:ea typeface="Calibri"/>
              <a:cs typeface="Calibri"/>
              <a:sym typeface="Calibri"/>
            </a:endParaRPr>
          </a:p>
        </p:txBody>
      </p:sp>
      <p:sp>
        <p:nvSpPr>
          <p:cNvPr id="576" name="Google Shape;576;p37"/>
          <p:cNvSpPr/>
          <p:nvPr/>
        </p:nvSpPr>
        <p:spPr>
          <a:xfrm>
            <a:off x="2721875" y="3257486"/>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2721875" y="3930417"/>
            <a:ext cx="277512" cy="27791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8" name="Google Shape;578;p37"/>
          <p:cNvPicPr preferRelativeResize="0"/>
          <p:nvPr/>
        </p:nvPicPr>
        <p:blipFill>
          <a:blip r:embed="rId3">
            <a:alphaModFix/>
          </a:blip>
          <a:stretch>
            <a:fillRect/>
          </a:stretch>
        </p:blipFill>
        <p:spPr>
          <a:xfrm>
            <a:off x="-28244" y="0"/>
            <a:ext cx="2571750" cy="5143500"/>
          </a:xfrm>
          <a:prstGeom prst="rect">
            <a:avLst/>
          </a:prstGeom>
          <a:noFill/>
          <a:ln>
            <a:noFill/>
          </a:ln>
        </p:spPr>
      </p:pic>
      <p:sp>
        <p:nvSpPr>
          <p:cNvPr id="579" name="Google Shape;579;p37"/>
          <p:cNvSpPr txBox="1"/>
          <p:nvPr/>
        </p:nvSpPr>
        <p:spPr>
          <a:xfrm>
            <a:off x="2867375" y="1305100"/>
            <a:ext cx="6282300" cy="15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 sz="2200">
                <a:latin typeface="Calibri"/>
                <a:ea typeface="Calibri"/>
                <a:cs typeface="Calibri"/>
                <a:sym typeface="Calibri"/>
              </a:rPr>
              <a:t>Conventional publishing and open access are not </a:t>
            </a:r>
            <a:r>
              <a:rPr lang="en" sz="2200" i="1">
                <a:latin typeface="Calibri"/>
                <a:ea typeface="Calibri"/>
                <a:cs typeface="Calibri"/>
                <a:sym typeface="Calibri"/>
              </a:rPr>
              <a:t>always</a:t>
            </a:r>
            <a:r>
              <a:rPr lang="en" sz="2200">
                <a:latin typeface="Calibri"/>
                <a:ea typeface="Calibri"/>
                <a:cs typeface="Calibri"/>
                <a:sym typeface="Calibri"/>
              </a:rPr>
              <a:t> mutually exclusive. Authors who want to use open access need to make sure their contract terms are compatible with open access.</a:t>
            </a:r>
            <a:endParaRPr sz="2200">
              <a:latin typeface="Calibri"/>
              <a:ea typeface="Calibri"/>
              <a:cs typeface="Calibri"/>
              <a:sym typeface="Calibri"/>
            </a:endParaRPr>
          </a:p>
        </p:txBody>
      </p:sp>
      <p:sp>
        <p:nvSpPr>
          <p:cNvPr id="580" name="Google Shape;580;p37"/>
          <p:cNvSpPr txBox="1"/>
          <p:nvPr/>
        </p:nvSpPr>
        <p:spPr>
          <a:xfrm>
            <a:off x="2999375" y="3151025"/>
            <a:ext cx="6080700" cy="13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If you already signed a contract, check its terms. If it doesn’t allow for open access, consider rights reversion.</a:t>
            </a:r>
            <a:endParaRPr sz="1800">
              <a:latin typeface="Calibri"/>
              <a:ea typeface="Calibri"/>
              <a:cs typeface="Calibri"/>
              <a:sym typeface="Calibri"/>
            </a:endParaRPr>
          </a:p>
          <a:p>
            <a:pPr marL="0" lvl="0" indent="0" algn="l" rtl="0">
              <a:spcBef>
                <a:spcPts val="1000"/>
              </a:spcBef>
              <a:spcAft>
                <a:spcPts val="1000"/>
              </a:spcAft>
              <a:buNone/>
            </a:pPr>
            <a:r>
              <a:rPr lang="en" sz="1800">
                <a:latin typeface="Calibri"/>
                <a:ea typeface="Calibri"/>
                <a:cs typeface="Calibri"/>
                <a:sym typeface="Calibri"/>
              </a:rPr>
              <a:t>Conventional publishers have become more amenable to including OA-friendly terms in their contracts.</a:t>
            </a:r>
            <a:endParaRPr sz="18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p:nvPr/>
        </p:nvSpPr>
        <p:spPr>
          <a:xfrm>
            <a:off x="2815850" y="3162825"/>
            <a:ext cx="567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Dorthea Salo</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After she expressed interest in including open access terms in her contract, her publisher provided an open-access-friendly version of their standard contract.</a:t>
            </a:r>
            <a:endParaRPr sz="1800">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endParaRPr sz="1800">
              <a:solidFill>
                <a:srgbClr val="2C3E50"/>
              </a:solidFill>
              <a:latin typeface="Calibri"/>
              <a:ea typeface="Calibri"/>
              <a:cs typeface="Calibri"/>
              <a:sym typeface="Calibri"/>
            </a:endParaRPr>
          </a:p>
        </p:txBody>
      </p:sp>
      <p:sp>
        <p:nvSpPr>
          <p:cNvPr id="586" name="Google Shape;586;p38"/>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7" name="Google Shape;587;p38"/>
          <p:cNvPicPr preferRelativeResize="0"/>
          <p:nvPr/>
        </p:nvPicPr>
        <p:blipFill rotWithShape="1">
          <a:blip r:embed="rId3">
            <a:alphaModFix/>
          </a:blip>
          <a:srcRect l="16622" r="16622"/>
          <a:stretch/>
        </p:blipFill>
        <p:spPr>
          <a:xfrm>
            <a:off x="4640700" y="592900"/>
            <a:ext cx="2011800" cy="2011800"/>
          </a:xfrm>
          <a:prstGeom prst="ellipse">
            <a:avLst/>
          </a:prstGeom>
          <a:noFill/>
          <a:ln>
            <a:noFill/>
          </a:ln>
        </p:spPr>
      </p:pic>
      <p:sp>
        <p:nvSpPr>
          <p:cNvPr id="588" name="Google Shape;588;p38"/>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p:cNvSpPr txBox="1"/>
          <p:nvPr/>
        </p:nvSpPr>
        <p:spPr>
          <a:xfrm>
            <a:off x="2815850" y="3162825"/>
            <a:ext cx="567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Don Herzog</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Negotiated to release his book under an open access license simultaneously with the print release.</a:t>
            </a:r>
            <a:endParaRPr sz="1800">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endParaRPr sz="1800">
              <a:solidFill>
                <a:srgbClr val="2C3E50"/>
              </a:solidFill>
              <a:latin typeface="Calibri"/>
              <a:ea typeface="Calibri"/>
              <a:cs typeface="Calibri"/>
              <a:sym typeface="Calibri"/>
            </a:endParaRPr>
          </a:p>
        </p:txBody>
      </p:sp>
      <p:sp>
        <p:nvSpPr>
          <p:cNvPr id="594" name="Google Shape;594;p39"/>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9"/>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pic>
        <p:nvPicPr>
          <p:cNvPr id="596" name="Google Shape;596;p39"/>
          <p:cNvPicPr preferRelativeResize="0"/>
          <p:nvPr/>
        </p:nvPicPr>
        <p:blipFill rotWithShape="1">
          <a:blip r:embed="rId3">
            <a:alphaModFix/>
          </a:blip>
          <a:srcRect/>
          <a:stretch/>
        </p:blipFill>
        <p:spPr>
          <a:xfrm>
            <a:off x="4640700" y="592900"/>
            <a:ext cx="2011800" cy="20118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40"/>
          <p:cNvSpPr txBox="1"/>
          <p:nvPr/>
        </p:nvSpPr>
        <p:spPr>
          <a:xfrm>
            <a:off x="2815850" y="3162825"/>
            <a:ext cx="5675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Jessica Silbey</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Negotiated for a limited-term grant, giving her publisher exclusive rights for 5 years and a non-exclusive license after the period of exclusivity so she can release it after 5 years under a Creative Commons license.</a:t>
            </a:r>
            <a:endParaRPr sz="1800">
              <a:latin typeface="Calibri"/>
              <a:ea typeface="Calibri"/>
              <a:cs typeface="Calibri"/>
              <a:sym typeface="Calibri"/>
            </a:endParaRPr>
          </a:p>
        </p:txBody>
      </p:sp>
      <p:sp>
        <p:nvSpPr>
          <p:cNvPr id="602" name="Google Shape;602;p40"/>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3" name="Google Shape;603;p40"/>
          <p:cNvPicPr preferRelativeResize="0"/>
          <p:nvPr/>
        </p:nvPicPr>
        <p:blipFill rotWithShape="1">
          <a:blip r:embed="rId3">
            <a:alphaModFix/>
          </a:blip>
          <a:srcRect t="16666" b="16666"/>
          <a:stretch/>
        </p:blipFill>
        <p:spPr>
          <a:xfrm>
            <a:off x="4640700" y="592900"/>
            <a:ext cx="2011800" cy="2011800"/>
          </a:xfrm>
          <a:prstGeom prst="ellipse">
            <a:avLst/>
          </a:prstGeom>
          <a:noFill/>
          <a:ln>
            <a:noFill/>
          </a:ln>
        </p:spPr>
      </p:pic>
      <p:sp>
        <p:nvSpPr>
          <p:cNvPr id="604" name="Google Shape;604;p40"/>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Roadmap</a:t>
            </a:r>
            <a:endParaRPr sz="4200" b="1">
              <a:solidFill>
                <a:srgbClr val="E69138"/>
              </a:solidFill>
              <a:latin typeface="Calibri"/>
              <a:ea typeface="Calibri"/>
              <a:cs typeface="Calibri"/>
              <a:sym typeface="Calibri"/>
            </a:endParaRPr>
          </a:p>
        </p:txBody>
      </p:sp>
      <p:sp>
        <p:nvSpPr>
          <p:cNvPr id="351" name="Google Shape;351;p14"/>
          <p:cNvSpPr txBox="1"/>
          <p:nvPr/>
        </p:nvSpPr>
        <p:spPr>
          <a:xfrm>
            <a:off x="3030025" y="1436950"/>
            <a:ext cx="6113700" cy="33585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000000"/>
              </a:buClr>
              <a:buSzPts val="2200"/>
              <a:buFont typeface="Calibri"/>
              <a:buAutoNum type="arabicPeriod"/>
            </a:pPr>
            <a:r>
              <a:rPr lang="en" sz="2200" dirty="0">
                <a:latin typeface="Calibri"/>
                <a:ea typeface="Calibri"/>
                <a:cs typeface="Calibri"/>
                <a:sym typeface="Calibri"/>
              </a:rPr>
              <a:t>What is Open Access?</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Clr>
                <a:srgbClr val="000000"/>
              </a:buClr>
              <a:buSzPts val="2200"/>
              <a:buFont typeface="Calibri"/>
              <a:buAutoNum type="arabicPeriod"/>
            </a:pPr>
            <a:r>
              <a:rPr lang="en" sz="2200" dirty="0">
                <a:latin typeface="Calibri"/>
                <a:ea typeface="Calibri"/>
                <a:cs typeface="Calibri"/>
                <a:sym typeface="Calibri"/>
              </a:rPr>
              <a:t>Open Access Policies</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Clr>
                <a:srgbClr val="000000"/>
              </a:buClr>
              <a:buSzPts val="2200"/>
              <a:buFont typeface="Calibri"/>
              <a:buAutoNum type="arabicPeriod"/>
            </a:pPr>
            <a:r>
              <a:rPr lang="en" sz="2200" dirty="0">
                <a:latin typeface="Calibri"/>
                <a:ea typeface="Calibri"/>
                <a:cs typeface="Calibri"/>
                <a:sym typeface="Calibri"/>
              </a:rPr>
              <a:t>How “Open” Do You Want to Make Your Work?</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spcBef>
                <a:spcPts val="0"/>
              </a:spcBef>
              <a:spcAft>
                <a:spcPts val="0"/>
              </a:spcAft>
              <a:buClr>
                <a:srgbClr val="000000"/>
              </a:buClr>
              <a:buSzPts val="2200"/>
              <a:buFont typeface="Calibri"/>
              <a:buAutoNum type="arabicPeriod"/>
            </a:pPr>
            <a:r>
              <a:rPr lang="en" sz="2200" dirty="0">
                <a:latin typeface="Calibri"/>
                <a:ea typeface="Calibri"/>
                <a:cs typeface="Calibri"/>
                <a:sym typeface="Calibri"/>
              </a:rPr>
              <a:t>How Do You Want to Publish Your Work?</a:t>
            </a:r>
            <a:endParaRPr sz="2200" dirty="0">
              <a:latin typeface="Calibri"/>
              <a:ea typeface="Calibri"/>
              <a:cs typeface="Calibri"/>
              <a:sym typeface="Calibri"/>
            </a:endParaRPr>
          </a:p>
        </p:txBody>
      </p:sp>
      <p:pic>
        <p:nvPicPr>
          <p:cNvPr id="352" name="Google Shape;352;p14"/>
          <p:cNvPicPr preferRelativeResize="0"/>
          <p:nvPr/>
        </p:nvPicPr>
        <p:blipFill>
          <a:blip r:embed="rId3">
            <a:alphaModFix/>
          </a:blip>
          <a:stretch>
            <a:fillRect/>
          </a:stretch>
        </p:blipFill>
        <p:spPr>
          <a:xfrm>
            <a:off x="-57079" y="-43350"/>
            <a:ext cx="2593424" cy="5186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1"/>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Further Resources: Authors Alliance</a:t>
            </a:r>
            <a:endParaRPr sz="4200" b="1">
              <a:solidFill>
                <a:srgbClr val="FFFFFF"/>
              </a:solidFill>
              <a:latin typeface="Calibri"/>
              <a:ea typeface="Calibri"/>
              <a:cs typeface="Calibri"/>
              <a:sym typeface="Calibri"/>
            </a:endParaRPr>
          </a:p>
        </p:txBody>
      </p:sp>
      <p:sp>
        <p:nvSpPr>
          <p:cNvPr id="610" name="Google Shape;610;p41"/>
          <p:cNvSpPr txBox="1"/>
          <p:nvPr/>
        </p:nvSpPr>
        <p:spPr>
          <a:xfrm>
            <a:off x="794800" y="2547850"/>
            <a:ext cx="4824000" cy="134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Calibri"/>
                <a:ea typeface="Calibri"/>
                <a:cs typeface="Calibri"/>
                <a:sym typeface="Calibri"/>
              </a:rPr>
              <a:t>Guide to </a:t>
            </a:r>
            <a:r>
              <a:rPr lang="en" sz="2400" i="1">
                <a:latin typeface="Calibri"/>
                <a:ea typeface="Calibri"/>
                <a:cs typeface="Calibri"/>
                <a:sym typeface="Calibri"/>
              </a:rPr>
              <a:t>Understanding Open Access</a:t>
            </a:r>
            <a:endParaRPr sz="2400" i="1">
              <a:latin typeface="Calibri"/>
              <a:ea typeface="Calibri"/>
              <a:cs typeface="Calibri"/>
              <a:sym typeface="Calibri"/>
            </a:endParaRPr>
          </a:p>
          <a:p>
            <a:pPr marL="0" lvl="0" indent="0" algn="ctr" rtl="0">
              <a:lnSpc>
                <a:spcPct val="115000"/>
              </a:lnSpc>
              <a:spcBef>
                <a:spcPts val="1600"/>
              </a:spcBef>
              <a:spcAft>
                <a:spcPts val="1600"/>
              </a:spcAft>
              <a:buNone/>
            </a:pPr>
            <a:r>
              <a:rPr lang="en" sz="2400">
                <a:latin typeface="Calibri"/>
                <a:ea typeface="Calibri"/>
                <a:cs typeface="Calibri"/>
                <a:sym typeface="Calibri"/>
              </a:rPr>
              <a:t>...and more</a:t>
            </a:r>
            <a:endParaRPr sz="2400">
              <a:latin typeface="Calibri"/>
              <a:ea typeface="Calibri"/>
              <a:cs typeface="Calibri"/>
              <a:sym typeface="Calibri"/>
            </a:endParaRPr>
          </a:p>
        </p:txBody>
      </p:sp>
      <p:sp>
        <p:nvSpPr>
          <p:cNvPr id="611" name="Google Shape;611;p41"/>
          <p:cNvSpPr txBox="1"/>
          <p:nvPr/>
        </p:nvSpPr>
        <p:spPr>
          <a:xfrm>
            <a:off x="752955" y="17725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latin typeface="Calibri"/>
                <a:ea typeface="Calibri"/>
                <a:cs typeface="Calibri"/>
                <a:sym typeface="Calibri"/>
              </a:rPr>
              <a:t>authorsalliance.org/resources</a:t>
            </a:r>
            <a:endParaRPr sz="2400" b="1">
              <a:latin typeface="Calibri"/>
              <a:ea typeface="Calibri"/>
              <a:cs typeface="Calibri"/>
              <a:sym typeface="Calibri"/>
            </a:endParaRPr>
          </a:p>
        </p:txBody>
      </p:sp>
      <p:sp>
        <p:nvSpPr>
          <p:cNvPr id="612" name="Google Shape;612;p41"/>
          <p:cNvSpPr txBox="1"/>
          <p:nvPr/>
        </p:nvSpPr>
        <p:spPr>
          <a:xfrm>
            <a:off x="734355" y="39477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latin typeface="Calibri"/>
                <a:ea typeface="Calibri"/>
                <a:cs typeface="Calibri"/>
                <a:sym typeface="Calibri"/>
              </a:rPr>
              <a:t>authorsalliance.org/join</a:t>
            </a:r>
            <a:endParaRPr sz="2400" b="1">
              <a:latin typeface="Calibri"/>
              <a:ea typeface="Calibri"/>
              <a:cs typeface="Calibri"/>
              <a:sym typeface="Calibri"/>
            </a:endParaRPr>
          </a:p>
        </p:txBody>
      </p:sp>
      <p:pic>
        <p:nvPicPr>
          <p:cNvPr id="613" name="Google Shape;613;p41"/>
          <p:cNvPicPr preferRelativeResize="0"/>
          <p:nvPr/>
        </p:nvPicPr>
        <p:blipFill>
          <a:blip r:embed="rId3">
            <a:alphaModFix/>
          </a:blip>
          <a:stretch>
            <a:fillRect/>
          </a:stretch>
        </p:blipFill>
        <p:spPr>
          <a:xfrm>
            <a:off x="6206985" y="1324413"/>
            <a:ext cx="2430890" cy="34742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2"/>
          <p:cNvSpPr txBox="1"/>
          <p:nvPr/>
        </p:nvSpPr>
        <p:spPr>
          <a:xfrm>
            <a:off x="650000" y="2601875"/>
            <a:ext cx="2648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Graphics (slides 4, 14, 18, 24) and icons by </a:t>
            </a:r>
            <a:r>
              <a:rPr lang="en" sz="1000" u="sng">
                <a:solidFill>
                  <a:srgbClr val="F5F6F7"/>
                </a:solidFill>
                <a:latin typeface="Calibri"/>
                <a:ea typeface="Calibri"/>
                <a:cs typeface="Calibri"/>
                <a:sym typeface="Calibri"/>
                <a:hlinkClick r:id="rId3"/>
              </a:rPr>
              <a:t>SlidesCarnival</a:t>
            </a:r>
            <a:r>
              <a:rPr lang="en" sz="1000">
                <a:latin typeface="Calibri"/>
                <a:ea typeface="Calibri"/>
                <a:cs typeface="Calibri"/>
                <a:sym typeface="Calibri"/>
              </a:rPr>
              <a:t>, CC-BY 4.0</a:t>
            </a:r>
            <a:endParaRPr sz="1000">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Stack of books by</a:t>
            </a:r>
            <a:r>
              <a:rPr lang="en" sz="1000">
                <a:solidFill>
                  <a:schemeClr val="dk1"/>
                </a:solidFill>
                <a:uFill>
                  <a:noFill/>
                </a:uFill>
                <a:latin typeface="Calibri"/>
                <a:ea typeface="Calibri"/>
                <a:cs typeface="Calibri"/>
                <a:sym typeface="Calibri"/>
                <a:hlinkClick r:id="rId4"/>
              </a:rPr>
              <a:t> </a:t>
            </a:r>
            <a:r>
              <a:rPr lang="en" sz="1000" u="sng">
                <a:solidFill>
                  <a:schemeClr val="hlink"/>
                </a:solidFill>
                <a:latin typeface="Calibri"/>
                <a:ea typeface="Calibri"/>
                <a:cs typeface="Calibri"/>
                <a:sym typeface="Calibri"/>
                <a:hlinkClick r:id="rId4"/>
              </a:rPr>
              <a:t>Kari Shea</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Hola sign by</a:t>
            </a:r>
            <a:r>
              <a:rPr lang="en" sz="1000">
                <a:solidFill>
                  <a:schemeClr val="dk1"/>
                </a:solidFill>
                <a:uFill>
                  <a:noFill/>
                </a:uFill>
                <a:latin typeface="Calibri"/>
                <a:ea typeface="Calibri"/>
                <a:cs typeface="Calibri"/>
                <a:sym typeface="Calibri"/>
                <a:hlinkClick r:id="rId5"/>
              </a:rPr>
              <a:t> </a:t>
            </a:r>
            <a:r>
              <a:rPr lang="en" sz="1000" u="sng">
                <a:solidFill>
                  <a:schemeClr val="hlink"/>
                </a:solidFill>
                <a:latin typeface="Calibri"/>
                <a:ea typeface="Calibri"/>
                <a:cs typeface="Calibri"/>
                <a:sym typeface="Calibri"/>
                <a:hlinkClick r:id="rId5"/>
              </a:rPr>
              <a:t>Jon Tyson</a:t>
            </a:r>
            <a:r>
              <a:rPr lang="en" sz="1000">
                <a:solidFill>
                  <a:schemeClr val="dk1"/>
                </a:solidFill>
                <a:latin typeface="Calibri"/>
                <a:ea typeface="Calibri"/>
                <a:cs typeface="Calibri"/>
                <a:sym typeface="Calibri"/>
              </a:rPr>
              <a:t> on Unsplash</a:t>
            </a:r>
            <a:endParaRPr sz="1000" u="sng">
              <a:solidFill>
                <a:schemeClr val="hlink"/>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World map by</a:t>
            </a:r>
            <a:r>
              <a:rPr lang="en" sz="1000">
                <a:solidFill>
                  <a:schemeClr val="dk1"/>
                </a:solidFill>
                <a:uFill>
                  <a:noFill/>
                </a:uFill>
                <a:latin typeface="Calibri"/>
                <a:ea typeface="Calibri"/>
                <a:cs typeface="Calibri"/>
                <a:sym typeface="Calibri"/>
                <a:hlinkClick r:id="rId6"/>
              </a:rPr>
              <a:t> </a:t>
            </a:r>
            <a:r>
              <a:rPr lang="en" sz="1000" u="sng">
                <a:solidFill>
                  <a:schemeClr val="hlink"/>
                </a:solidFill>
                <a:latin typeface="Calibri"/>
                <a:ea typeface="Calibri"/>
                <a:cs typeface="Calibri"/>
                <a:sym typeface="Calibri"/>
                <a:hlinkClick r:id="rId6"/>
              </a:rPr>
              <a:t>Adolfo Félix</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Neon open sign by </a:t>
            </a:r>
            <a:r>
              <a:rPr lang="en" sz="1000" u="sng">
                <a:solidFill>
                  <a:schemeClr val="hlink"/>
                </a:solidFill>
                <a:latin typeface="Calibri"/>
                <a:ea typeface="Calibri"/>
                <a:cs typeface="Calibri"/>
                <a:sym typeface="Calibri"/>
                <a:hlinkClick r:id="rId7"/>
              </a:rPr>
              <a:t>Finn Hackshaw</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Typing by</a:t>
            </a:r>
            <a:r>
              <a:rPr lang="en" sz="1000">
                <a:solidFill>
                  <a:schemeClr val="dk1"/>
                </a:solidFill>
                <a:uFill>
                  <a:noFill/>
                </a:uFill>
                <a:latin typeface="Calibri"/>
                <a:ea typeface="Calibri"/>
                <a:cs typeface="Calibri"/>
                <a:sym typeface="Calibri"/>
                <a:hlinkClick r:id="rId8"/>
              </a:rPr>
              <a:t> </a:t>
            </a:r>
            <a:r>
              <a:rPr lang="en" sz="1000" u="sng">
                <a:solidFill>
                  <a:schemeClr val="hlink"/>
                </a:solidFill>
                <a:latin typeface="Calibri"/>
                <a:ea typeface="Calibri"/>
                <a:cs typeface="Calibri"/>
                <a:sym typeface="Calibri"/>
                <a:hlinkClick r:id="rId8"/>
              </a:rPr>
              <a:t>MILKOVÍ</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Open book by</a:t>
            </a:r>
            <a:r>
              <a:rPr lang="en" sz="1000">
                <a:solidFill>
                  <a:schemeClr val="dk1"/>
                </a:solidFill>
                <a:uFill>
                  <a:noFill/>
                </a:uFill>
                <a:latin typeface="Calibri"/>
                <a:ea typeface="Calibri"/>
                <a:cs typeface="Calibri"/>
                <a:sym typeface="Calibri"/>
                <a:hlinkClick r:id="rId9"/>
              </a:rPr>
              <a:t> </a:t>
            </a:r>
            <a:r>
              <a:rPr lang="en" sz="1000" u="sng">
                <a:solidFill>
                  <a:schemeClr val="hlink"/>
                </a:solidFill>
                <a:latin typeface="Calibri"/>
                <a:ea typeface="Calibri"/>
                <a:cs typeface="Calibri"/>
                <a:sym typeface="Calibri"/>
                <a:hlinkClick r:id="rId9"/>
              </a:rPr>
              <a:t>Rachel Forrez</a:t>
            </a:r>
            <a:r>
              <a:rPr lang="en" sz="1000">
                <a:solidFill>
                  <a:schemeClr val="dk1"/>
                </a:solidFill>
                <a:latin typeface="Calibri"/>
                <a:ea typeface="Calibri"/>
                <a:cs typeface="Calibri"/>
                <a:sym typeface="Calibri"/>
              </a:rPr>
              <a:t> on Unsplash</a:t>
            </a:r>
            <a:endParaRPr sz="1000" u="sng">
              <a:solidFill>
                <a:schemeClr val="hlink"/>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Reading by</a:t>
            </a:r>
            <a:r>
              <a:rPr lang="en" sz="1000">
                <a:solidFill>
                  <a:schemeClr val="dk1"/>
                </a:solidFill>
                <a:uFill>
                  <a:noFill/>
                </a:uFill>
                <a:latin typeface="Calibri"/>
                <a:ea typeface="Calibri"/>
                <a:cs typeface="Calibri"/>
                <a:sym typeface="Calibri"/>
                <a:hlinkClick r:id="rId10"/>
              </a:rPr>
              <a:t> </a:t>
            </a:r>
            <a:r>
              <a:rPr lang="en" sz="1000" u="sng">
                <a:solidFill>
                  <a:schemeClr val="hlink"/>
                </a:solidFill>
                <a:latin typeface="Calibri"/>
                <a:ea typeface="Calibri"/>
                <a:cs typeface="Calibri"/>
                <a:sym typeface="Calibri"/>
                <a:hlinkClick r:id="rId10"/>
              </a:rPr>
              <a:t>Roger Bradshaw</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600"/>
              </a:spcAft>
              <a:buNone/>
            </a:pPr>
            <a:r>
              <a:rPr lang="en" sz="1000">
                <a:solidFill>
                  <a:schemeClr val="dk1"/>
                </a:solidFill>
                <a:latin typeface="Calibri"/>
                <a:ea typeface="Calibri"/>
                <a:cs typeface="Calibri"/>
                <a:sym typeface="Calibri"/>
              </a:rPr>
              <a:t>Lightbulb by</a:t>
            </a:r>
            <a:r>
              <a:rPr lang="en" sz="1000">
                <a:solidFill>
                  <a:schemeClr val="dk1"/>
                </a:solidFill>
                <a:uFill>
                  <a:noFill/>
                </a:uFill>
                <a:latin typeface="Calibri"/>
                <a:ea typeface="Calibri"/>
                <a:cs typeface="Calibri"/>
                <a:sym typeface="Calibri"/>
                <a:hlinkClick r:id="rId11"/>
              </a:rPr>
              <a:t> </a:t>
            </a:r>
            <a:r>
              <a:rPr lang="en" sz="1000" u="sng">
                <a:solidFill>
                  <a:schemeClr val="hlink"/>
                </a:solidFill>
                <a:latin typeface="Calibri"/>
                <a:ea typeface="Calibri"/>
                <a:cs typeface="Calibri"/>
                <a:sym typeface="Calibri"/>
                <a:hlinkClick r:id="rId11"/>
              </a:rPr>
              <a:t>Fachy Marín</a:t>
            </a:r>
            <a:r>
              <a:rPr lang="en" sz="1000">
                <a:solidFill>
                  <a:schemeClr val="dk1"/>
                </a:solidFill>
                <a:latin typeface="Calibri"/>
                <a:ea typeface="Calibri"/>
                <a:cs typeface="Calibri"/>
                <a:sym typeface="Calibri"/>
              </a:rPr>
              <a:t> on Unsplash</a:t>
            </a:r>
            <a:endParaRPr sz="1000">
              <a:latin typeface="Calibri"/>
              <a:ea typeface="Calibri"/>
              <a:cs typeface="Calibri"/>
              <a:sym typeface="Calibri"/>
            </a:endParaRPr>
          </a:p>
        </p:txBody>
      </p:sp>
      <p:sp>
        <p:nvSpPr>
          <p:cNvPr id="619" name="Google Shape;619;p42"/>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620" name="Google Shape;620;p42"/>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 sz="2000">
                <a:latin typeface="Calibri"/>
                <a:ea typeface="Calibri"/>
                <a:cs typeface="Calibri"/>
                <a:sym typeface="Calibri"/>
              </a:rPr>
              <a:t>Authors Alliance is grateful to Arcadia – a charitable fund of Lisbet Rausing and Peter Baldwin – for a grant that supported the creation of these slides.</a:t>
            </a:r>
            <a:endParaRPr sz="2000">
              <a:latin typeface="Calibri"/>
              <a:ea typeface="Calibri"/>
              <a:cs typeface="Calibri"/>
              <a:sym typeface="Calibri"/>
            </a:endParaRPr>
          </a:p>
        </p:txBody>
      </p:sp>
      <p:sp>
        <p:nvSpPr>
          <p:cNvPr id="621" name="Google Shape;621;p42"/>
          <p:cNvSpPr txBox="1"/>
          <p:nvPr/>
        </p:nvSpPr>
        <p:spPr>
          <a:xfrm>
            <a:off x="617175" y="2178025"/>
            <a:ext cx="7861200" cy="30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5F6F7"/>
                </a:solidFill>
                <a:latin typeface="Calibri"/>
                <a:ea typeface="Calibri"/>
                <a:cs typeface="Calibri"/>
                <a:sym typeface="Calibri"/>
              </a:rPr>
              <a:t>Thanks to the creators who made and released these resources for free:</a:t>
            </a:r>
            <a:endParaRPr sz="1800" b="1">
              <a:solidFill>
                <a:srgbClr val="F5F6F7"/>
              </a:solidFill>
              <a:latin typeface="Calibri"/>
              <a:ea typeface="Calibri"/>
              <a:cs typeface="Calibri"/>
              <a:sym typeface="Calibri"/>
            </a:endParaRPr>
          </a:p>
        </p:txBody>
      </p:sp>
      <p:sp>
        <p:nvSpPr>
          <p:cNvPr id="622" name="Google Shape;622;p42"/>
          <p:cNvSpPr txBox="1"/>
          <p:nvPr/>
        </p:nvSpPr>
        <p:spPr>
          <a:xfrm>
            <a:off x="3257675" y="2601750"/>
            <a:ext cx="2648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Painted dragon by</a:t>
            </a:r>
            <a:r>
              <a:rPr lang="en" sz="1000">
                <a:solidFill>
                  <a:schemeClr val="dk1"/>
                </a:solidFill>
                <a:uFill>
                  <a:noFill/>
                </a:uFill>
                <a:latin typeface="Calibri"/>
                <a:ea typeface="Calibri"/>
                <a:cs typeface="Calibri"/>
                <a:sym typeface="Calibri"/>
                <a:hlinkClick r:id="rId12"/>
              </a:rPr>
              <a:t> </a:t>
            </a:r>
            <a:r>
              <a:rPr lang="en" sz="1000" u="sng">
                <a:solidFill>
                  <a:schemeClr val="lt1"/>
                </a:solidFill>
                <a:latin typeface="Calibri"/>
                <a:ea typeface="Calibri"/>
                <a:cs typeface="Calibri"/>
                <a:sym typeface="Calibri"/>
                <a:hlinkClick r:id="rId12"/>
              </a:rPr>
              <a:t>Mathew Schwartz</a:t>
            </a:r>
            <a:r>
              <a:rPr lang="en" sz="1000">
                <a:solidFill>
                  <a:schemeClr val="dk1"/>
                </a:solidFill>
                <a:latin typeface="Calibri"/>
                <a:ea typeface="Calibri"/>
                <a:cs typeface="Calibri"/>
                <a:sym typeface="Calibri"/>
              </a:rPr>
              <a:t> on Unsplash</a:t>
            </a:r>
            <a:endParaRPr sz="1000" u="sng">
              <a:solidFill>
                <a:schemeClr val="lt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Open sign by</a:t>
            </a:r>
            <a:r>
              <a:rPr lang="en" sz="1000">
                <a:solidFill>
                  <a:schemeClr val="dk1"/>
                </a:solidFill>
                <a:uFill>
                  <a:noFill/>
                </a:uFill>
                <a:latin typeface="Calibri"/>
                <a:ea typeface="Calibri"/>
                <a:cs typeface="Calibri"/>
                <a:sym typeface="Calibri"/>
                <a:hlinkClick r:id="rId13"/>
              </a:rPr>
              <a:t> </a:t>
            </a:r>
            <a:r>
              <a:rPr lang="en" sz="1000" u="sng">
                <a:solidFill>
                  <a:schemeClr val="lt1"/>
                </a:solidFill>
                <a:latin typeface="Calibri"/>
                <a:ea typeface="Calibri"/>
                <a:cs typeface="Calibri"/>
                <a:sym typeface="Calibri"/>
                <a:hlinkClick r:id="rId13"/>
              </a:rPr>
              <a:t>Álvaro Serrano</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Question mark by</a:t>
            </a:r>
            <a:r>
              <a:rPr lang="en" sz="1000">
                <a:solidFill>
                  <a:schemeClr val="dk1"/>
                </a:solidFill>
                <a:uFill>
                  <a:noFill/>
                </a:uFill>
                <a:latin typeface="Calibri"/>
                <a:ea typeface="Calibri"/>
                <a:cs typeface="Calibri"/>
                <a:sym typeface="Calibri"/>
                <a:hlinkClick r:id="rId5"/>
              </a:rPr>
              <a:t> </a:t>
            </a:r>
            <a:r>
              <a:rPr lang="en" sz="1000" u="sng">
                <a:solidFill>
                  <a:schemeClr val="lt1"/>
                </a:solidFill>
                <a:latin typeface="Calibri"/>
                <a:ea typeface="Calibri"/>
                <a:cs typeface="Calibri"/>
                <a:sym typeface="Calibri"/>
                <a:hlinkClick r:id="rId5"/>
              </a:rPr>
              <a:t>Jon Tyson</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Stairwell by</a:t>
            </a:r>
            <a:r>
              <a:rPr lang="en" sz="1000">
                <a:solidFill>
                  <a:schemeClr val="dk1"/>
                </a:solidFill>
                <a:uFill>
                  <a:noFill/>
                </a:uFill>
                <a:latin typeface="Calibri"/>
                <a:ea typeface="Calibri"/>
                <a:cs typeface="Calibri"/>
                <a:sym typeface="Calibri"/>
                <a:hlinkClick r:id="rId14"/>
              </a:rPr>
              <a:t> </a:t>
            </a:r>
            <a:r>
              <a:rPr lang="en" sz="1000" u="sng">
                <a:solidFill>
                  <a:schemeClr val="lt1"/>
                </a:solidFill>
                <a:latin typeface="Calibri"/>
                <a:ea typeface="Calibri"/>
                <a:cs typeface="Calibri"/>
                <a:sym typeface="Calibri"/>
                <a:hlinkClick r:id="rId14"/>
              </a:rPr>
              <a:t>Anastasia Dulgier</a:t>
            </a:r>
            <a:r>
              <a:rPr lang="en" sz="1000">
                <a:solidFill>
                  <a:schemeClr val="dk1"/>
                </a:solidFill>
                <a:latin typeface="Calibri"/>
                <a:ea typeface="Calibri"/>
                <a:cs typeface="Calibri"/>
                <a:sym typeface="Calibri"/>
              </a:rPr>
              <a:t> on</a:t>
            </a:r>
            <a:r>
              <a:rPr lang="en" sz="1000">
                <a:solidFill>
                  <a:schemeClr val="dk1"/>
                </a:solidFill>
                <a:uFill>
                  <a:noFill/>
                </a:uFill>
                <a:latin typeface="Calibri"/>
                <a:ea typeface="Calibri"/>
                <a:cs typeface="Calibri"/>
                <a:sym typeface="Calibri"/>
                <a:hlinkClick r:id="rId14"/>
              </a:rPr>
              <a:t> </a:t>
            </a:r>
            <a:r>
              <a:rPr lang="en" sz="1000">
                <a:solidFill>
                  <a:schemeClr val="dk1"/>
                </a:solidFill>
                <a:latin typeface="Calibri"/>
                <a:ea typeface="Calibri"/>
                <a:cs typeface="Calibri"/>
                <a:sym typeface="Calibri"/>
              </a:rPr>
              <a:t>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Books by</a:t>
            </a:r>
            <a:r>
              <a:rPr lang="en" sz="1000">
                <a:solidFill>
                  <a:schemeClr val="dk1"/>
                </a:solidFill>
                <a:uFill>
                  <a:noFill/>
                </a:uFill>
                <a:latin typeface="Calibri"/>
                <a:ea typeface="Calibri"/>
                <a:cs typeface="Calibri"/>
                <a:sym typeface="Calibri"/>
                <a:hlinkClick r:id="rId15"/>
              </a:rPr>
              <a:t> </a:t>
            </a:r>
            <a:r>
              <a:rPr lang="en" sz="1000" u="sng">
                <a:solidFill>
                  <a:schemeClr val="lt1"/>
                </a:solidFill>
                <a:latin typeface="Calibri"/>
                <a:ea typeface="Calibri"/>
                <a:cs typeface="Calibri"/>
                <a:sym typeface="Calibri"/>
                <a:hlinkClick r:id="rId15"/>
              </a:rPr>
              <a:t>Fallon Michael</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Hands by</a:t>
            </a:r>
            <a:r>
              <a:rPr lang="en" sz="1000">
                <a:solidFill>
                  <a:schemeClr val="dk1"/>
                </a:solidFill>
                <a:uFill>
                  <a:noFill/>
                </a:uFill>
                <a:latin typeface="Calibri"/>
                <a:ea typeface="Calibri"/>
                <a:cs typeface="Calibri"/>
                <a:sym typeface="Calibri"/>
                <a:hlinkClick r:id="rId16"/>
              </a:rPr>
              <a:t> </a:t>
            </a:r>
            <a:r>
              <a:rPr lang="en" sz="1000" u="sng">
                <a:solidFill>
                  <a:schemeClr val="lt1"/>
                </a:solidFill>
                <a:latin typeface="Calibri"/>
                <a:ea typeface="Calibri"/>
                <a:cs typeface="Calibri"/>
                <a:sym typeface="Calibri"/>
                <a:hlinkClick r:id="rId16"/>
              </a:rPr>
              <a:t>Tim Mossholder</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Stop light by</a:t>
            </a:r>
            <a:r>
              <a:rPr lang="en" sz="1000">
                <a:solidFill>
                  <a:schemeClr val="dk1"/>
                </a:solidFill>
                <a:uFill>
                  <a:noFill/>
                </a:uFill>
                <a:latin typeface="Calibri"/>
                <a:ea typeface="Calibri"/>
                <a:cs typeface="Calibri"/>
                <a:sym typeface="Calibri"/>
                <a:hlinkClick r:id="rId17"/>
              </a:rPr>
              <a:t> </a:t>
            </a:r>
            <a:r>
              <a:rPr lang="en" sz="1000" u="sng">
                <a:solidFill>
                  <a:schemeClr val="hlink"/>
                </a:solidFill>
                <a:latin typeface="Calibri"/>
                <a:ea typeface="Calibri"/>
                <a:cs typeface="Calibri"/>
                <a:sym typeface="Calibri"/>
                <a:hlinkClick r:id="rId17"/>
              </a:rPr>
              <a:t>David Guenther</a:t>
            </a:r>
            <a:r>
              <a:rPr lang="en" sz="1000">
                <a:solidFill>
                  <a:schemeClr val="dk1"/>
                </a:solidFill>
                <a:latin typeface="Calibri"/>
                <a:ea typeface="Calibri"/>
                <a:cs typeface="Calibri"/>
                <a:sym typeface="Calibri"/>
              </a:rPr>
              <a:t> on</a:t>
            </a:r>
            <a:r>
              <a:rPr lang="en" sz="1000">
                <a:solidFill>
                  <a:schemeClr val="dk1"/>
                </a:solidFill>
                <a:uFill>
                  <a:noFill/>
                </a:uFill>
                <a:latin typeface="Calibri"/>
                <a:ea typeface="Calibri"/>
                <a:cs typeface="Calibri"/>
                <a:sym typeface="Calibri"/>
                <a:hlinkClick r:id="rId18"/>
              </a:rPr>
              <a:t> </a:t>
            </a:r>
            <a:r>
              <a:rPr lang="en" sz="1000">
                <a:solidFill>
                  <a:schemeClr val="dk1"/>
                </a:solidFill>
                <a:latin typeface="Calibri"/>
                <a:ea typeface="Calibri"/>
                <a:cs typeface="Calibri"/>
                <a:sym typeface="Calibri"/>
              </a:rPr>
              <a:t>Unsplash</a:t>
            </a:r>
            <a:endParaRPr sz="1000">
              <a:solidFill>
                <a:schemeClr val="dk1"/>
              </a:solidFill>
              <a:latin typeface="Calibri"/>
              <a:ea typeface="Calibri"/>
              <a:cs typeface="Calibri"/>
              <a:sym typeface="Calibri"/>
            </a:endParaRPr>
          </a:p>
          <a:p>
            <a:pPr marL="0" lvl="0" indent="0" algn="l" rtl="0">
              <a:spcBef>
                <a:spcPts val="600"/>
              </a:spcBef>
              <a:spcAft>
                <a:spcPts val="0"/>
              </a:spcAft>
              <a:buNone/>
            </a:pPr>
            <a:r>
              <a:rPr lang="en" sz="1000">
                <a:solidFill>
                  <a:schemeClr val="dk1"/>
                </a:solidFill>
                <a:latin typeface="Calibri"/>
                <a:ea typeface="Calibri"/>
                <a:cs typeface="Calibri"/>
                <a:sym typeface="Calibri"/>
              </a:rPr>
              <a:t>Painting by</a:t>
            </a:r>
            <a:r>
              <a:rPr lang="en" sz="1000">
                <a:solidFill>
                  <a:schemeClr val="dk1"/>
                </a:solidFill>
                <a:uFill>
                  <a:noFill/>
                </a:uFill>
                <a:latin typeface="Calibri"/>
                <a:ea typeface="Calibri"/>
                <a:cs typeface="Calibri"/>
                <a:sym typeface="Calibri"/>
                <a:hlinkClick r:id="rId19"/>
              </a:rPr>
              <a:t> </a:t>
            </a:r>
            <a:r>
              <a:rPr lang="en" sz="1000" u="sng">
                <a:solidFill>
                  <a:schemeClr val="hlink"/>
                </a:solidFill>
                <a:latin typeface="Calibri"/>
                <a:ea typeface="Calibri"/>
                <a:cs typeface="Calibri"/>
                <a:sym typeface="Calibri"/>
                <a:hlinkClick r:id="rId19"/>
              </a:rPr>
              <a:t>Markus Spiske</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600"/>
              </a:spcAft>
              <a:buNone/>
            </a:pPr>
            <a:r>
              <a:rPr lang="en" sz="1000">
                <a:solidFill>
                  <a:schemeClr val="dk1"/>
                </a:solidFill>
                <a:latin typeface="Calibri"/>
                <a:ea typeface="Calibri"/>
                <a:cs typeface="Calibri"/>
                <a:sym typeface="Calibri"/>
              </a:rPr>
              <a:t>Monkey by</a:t>
            </a:r>
            <a:r>
              <a:rPr lang="en" sz="1000">
                <a:solidFill>
                  <a:schemeClr val="dk1"/>
                </a:solidFill>
                <a:uFill>
                  <a:noFill/>
                </a:uFill>
                <a:latin typeface="Calibri"/>
                <a:ea typeface="Calibri"/>
                <a:cs typeface="Calibri"/>
                <a:sym typeface="Calibri"/>
                <a:hlinkClick r:id="rId20"/>
              </a:rPr>
              <a:t> </a:t>
            </a:r>
            <a:r>
              <a:rPr lang="en" sz="1000" u="sng">
                <a:solidFill>
                  <a:schemeClr val="hlink"/>
                </a:solidFill>
                <a:latin typeface="Calibri"/>
                <a:ea typeface="Calibri"/>
                <a:cs typeface="Calibri"/>
                <a:sym typeface="Calibri"/>
                <a:hlinkClick r:id="rId20"/>
              </a:rPr>
              <a:t>Jamie Haughton</a:t>
            </a:r>
            <a:r>
              <a:rPr lang="en" sz="1000">
                <a:solidFill>
                  <a:schemeClr val="dk1"/>
                </a:solidFill>
                <a:latin typeface="Calibri"/>
                <a:ea typeface="Calibri"/>
                <a:cs typeface="Calibri"/>
                <a:sym typeface="Calibri"/>
              </a:rPr>
              <a:t> on Unsplash</a:t>
            </a:r>
            <a:endParaRPr sz="1000">
              <a:latin typeface="Calibri"/>
              <a:ea typeface="Calibri"/>
              <a:cs typeface="Calibri"/>
              <a:sym typeface="Calibri"/>
            </a:endParaRPr>
          </a:p>
        </p:txBody>
      </p:sp>
      <p:sp>
        <p:nvSpPr>
          <p:cNvPr id="623" name="Google Shape;623;p42"/>
          <p:cNvSpPr txBox="1"/>
          <p:nvPr/>
        </p:nvSpPr>
        <p:spPr>
          <a:xfrm>
            <a:off x="5829675" y="2601750"/>
            <a:ext cx="2648700" cy="24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Gold glitter by</a:t>
            </a:r>
            <a:r>
              <a:rPr lang="en" sz="1000">
                <a:solidFill>
                  <a:schemeClr val="dk1"/>
                </a:solidFill>
                <a:uFill>
                  <a:noFill/>
                </a:uFill>
                <a:latin typeface="Calibri"/>
                <a:ea typeface="Calibri"/>
                <a:cs typeface="Calibri"/>
                <a:sym typeface="Calibri"/>
                <a:hlinkClick r:id="rId21"/>
              </a:rPr>
              <a:t> </a:t>
            </a:r>
            <a:r>
              <a:rPr lang="en" sz="1000" u="sng">
                <a:solidFill>
                  <a:schemeClr val="lt1"/>
                </a:solidFill>
                <a:latin typeface="Calibri"/>
                <a:ea typeface="Calibri"/>
                <a:cs typeface="Calibri"/>
                <a:sym typeface="Calibri"/>
                <a:hlinkClick r:id="rId21"/>
              </a:rPr>
              <a:t>Sharon McCutcheon</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Blade of grass by </a:t>
            </a:r>
            <a:r>
              <a:rPr lang="en" sz="1000" u="sng">
                <a:solidFill>
                  <a:schemeClr val="lt1"/>
                </a:solidFill>
                <a:latin typeface="Calibri"/>
                <a:ea typeface="Calibri"/>
                <a:cs typeface="Calibri"/>
                <a:sym typeface="Calibri"/>
                <a:hlinkClick r:id="rId22"/>
              </a:rPr>
              <a:t>Pankaj Pankaj</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Typesetting by</a:t>
            </a:r>
            <a:r>
              <a:rPr lang="en" sz="1000">
                <a:solidFill>
                  <a:schemeClr val="dk1"/>
                </a:solidFill>
                <a:uFill>
                  <a:noFill/>
                </a:uFill>
                <a:latin typeface="Calibri"/>
                <a:ea typeface="Calibri"/>
                <a:cs typeface="Calibri"/>
                <a:sym typeface="Calibri"/>
                <a:hlinkClick r:id="rId23"/>
              </a:rPr>
              <a:t> </a:t>
            </a:r>
            <a:r>
              <a:rPr lang="en" sz="1000" u="sng">
                <a:solidFill>
                  <a:schemeClr val="lt1"/>
                </a:solidFill>
                <a:latin typeface="Calibri"/>
                <a:ea typeface="Calibri"/>
                <a:cs typeface="Calibri"/>
                <a:sym typeface="Calibri"/>
                <a:hlinkClick r:id="rId23"/>
              </a:rPr>
              <a:t>Hannes Wolf</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0"/>
              </a:spcAft>
              <a:buClr>
                <a:schemeClr val="dk1"/>
              </a:buClr>
              <a:buSzPts val="1100"/>
              <a:buFont typeface="Arial"/>
              <a:buNone/>
            </a:pPr>
            <a:r>
              <a:rPr lang="en" sz="1000">
                <a:solidFill>
                  <a:schemeClr val="dk1"/>
                </a:solidFill>
                <a:latin typeface="Calibri"/>
                <a:ea typeface="Calibri"/>
                <a:cs typeface="Calibri"/>
                <a:sym typeface="Calibri"/>
              </a:rPr>
              <a:t>Contract by</a:t>
            </a:r>
            <a:r>
              <a:rPr lang="en" sz="1000">
                <a:solidFill>
                  <a:schemeClr val="dk1"/>
                </a:solidFill>
                <a:uFill>
                  <a:noFill/>
                </a:uFill>
                <a:latin typeface="Calibri"/>
                <a:ea typeface="Calibri"/>
                <a:cs typeface="Calibri"/>
                <a:sym typeface="Calibri"/>
                <a:hlinkClick r:id="rId24"/>
              </a:rPr>
              <a:t> </a:t>
            </a:r>
            <a:r>
              <a:rPr lang="en" sz="1000" u="sng">
                <a:solidFill>
                  <a:schemeClr val="lt1"/>
                </a:solidFill>
                <a:latin typeface="Calibri"/>
                <a:ea typeface="Calibri"/>
                <a:cs typeface="Calibri"/>
                <a:sym typeface="Calibri"/>
                <a:hlinkClick r:id="rId24"/>
              </a:rPr>
              <a:t>Cytonn Photography</a:t>
            </a:r>
            <a:r>
              <a:rPr lang="en" sz="1000">
                <a:solidFill>
                  <a:schemeClr val="dk1"/>
                </a:solidFill>
                <a:latin typeface="Calibri"/>
                <a:ea typeface="Calibri"/>
                <a:cs typeface="Calibri"/>
                <a:sym typeface="Calibri"/>
              </a:rPr>
              <a:t> on Unsplash</a:t>
            </a:r>
            <a:endParaRPr sz="1000">
              <a:solidFill>
                <a:schemeClr val="dk1"/>
              </a:solidFill>
              <a:latin typeface="Calibri"/>
              <a:ea typeface="Calibri"/>
              <a:cs typeface="Calibri"/>
              <a:sym typeface="Calibri"/>
            </a:endParaRPr>
          </a:p>
          <a:p>
            <a:pPr marL="0" lvl="0" indent="0" algn="l" rtl="0">
              <a:spcBef>
                <a:spcPts val="600"/>
              </a:spcBef>
              <a:spcAft>
                <a:spcPts val="600"/>
              </a:spcAft>
              <a:buNone/>
            </a:pPr>
            <a:endParaRPr sz="9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5"/>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Open Access?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6"/>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Open Access (“OA”)</a:t>
            </a:r>
            <a:endParaRPr sz="4200" b="1">
              <a:solidFill>
                <a:srgbClr val="E69138"/>
              </a:solidFill>
              <a:latin typeface="Calibri"/>
              <a:ea typeface="Calibri"/>
              <a:cs typeface="Calibri"/>
              <a:sym typeface="Calibri"/>
            </a:endParaRPr>
          </a:p>
        </p:txBody>
      </p:sp>
      <p:pic>
        <p:nvPicPr>
          <p:cNvPr id="363" name="Google Shape;363;p16"/>
          <p:cNvPicPr preferRelativeResize="0"/>
          <p:nvPr/>
        </p:nvPicPr>
        <p:blipFill>
          <a:blip r:embed="rId3">
            <a:alphaModFix/>
          </a:blip>
          <a:stretch>
            <a:fillRect/>
          </a:stretch>
        </p:blipFill>
        <p:spPr>
          <a:xfrm>
            <a:off x="-15423" y="0"/>
            <a:ext cx="2571750" cy="5143500"/>
          </a:xfrm>
          <a:prstGeom prst="rect">
            <a:avLst/>
          </a:prstGeom>
          <a:noFill/>
          <a:ln>
            <a:noFill/>
          </a:ln>
        </p:spPr>
      </p:pic>
      <p:sp>
        <p:nvSpPr>
          <p:cNvPr id="364" name="Google Shape;364;p16"/>
          <p:cNvSpPr txBox="1"/>
          <p:nvPr/>
        </p:nvSpPr>
        <p:spPr>
          <a:xfrm>
            <a:off x="2847150" y="1273975"/>
            <a:ext cx="6023400" cy="3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Calibri"/>
                <a:ea typeface="Calibri"/>
                <a:cs typeface="Calibri"/>
                <a:sym typeface="Calibri"/>
              </a:rPr>
              <a:t>Copyrightable works made available without all of the access barriers (price and permission) associated with the “all rights reserved” model </a:t>
            </a:r>
            <a:endParaRPr sz="2200">
              <a:latin typeface="Calibri"/>
              <a:ea typeface="Calibri"/>
              <a:cs typeface="Calibri"/>
              <a:sym typeface="Calibri"/>
            </a:endParaRPr>
          </a:p>
          <a:p>
            <a:pPr marL="0" lvl="0" indent="0" algn="l" rtl="0">
              <a:spcBef>
                <a:spcPts val="0"/>
              </a:spcBef>
              <a:spcAft>
                <a:spcPts val="0"/>
              </a:spcAft>
              <a:buNone/>
            </a:pP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 sz="2200" b="1" i="1">
                <a:solidFill>
                  <a:srgbClr val="E69138"/>
                </a:solidFill>
                <a:latin typeface="Calibri"/>
                <a:ea typeface="Calibri"/>
                <a:cs typeface="Calibri"/>
                <a:sym typeface="Calibri"/>
              </a:rPr>
              <a:t>Gratis:</a:t>
            </a:r>
            <a:r>
              <a:rPr lang="en" sz="2200" i="1">
                <a:solidFill>
                  <a:schemeClr val="dk1"/>
                </a:solidFill>
                <a:latin typeface="Calibri"/>
                <a:ea typeface="Calibri"/>
                <a:cs typeface="Calibri"/>
                <a:sym typeface="Calibri"/>
              </a:rPr>
              <a:t> </a:t>
            </a:r>
            <a:r>
              <a:rPr lang="en" sz="2200">
                <a:latin typeface="Calibri"/>
                <a:ea typeface="Calibri"/>
                <a:cs typeface="Calibri"/>
                <a:sym typeface="Calibri"/>
              </a:rPr>
              <a:t>the practice of making a work available </a:t>
            </a:r>
            <a:r>
              <a:rPr lang="en" sz="2200">
                <a:highlight>
                  <a:srgbClr val="F9CB9C"/>
                </a:highlight>
                <a:latin typeface="Calibri"/>
                <a:ea typeface="Calibri"/>
                <a:cs typeface="Calibri"/>
                <a:sym typeface="Calibri"/>
              </a:rPr>
              <a:t>online free of charge</a:t>
            </a:r>
            <a:r>
              <a:rPr lang="en" sz="2200">
                <a:latin typeface="Calibri"/>
                <a:ea typeface="Calibri"/>
                <a:cs typeface="Calibri"/>
                <a:sym typeface="Calibri"/>
              </a:rPr>
              <a:t> </a:t>
            </a:r>
            <a:endParaRPr sz="2200">
              <a:latin typeface="Calibri"/>
              <a:ea typeface="Calibri"/>
              <a:cs typeface="Calibri"/>
              <a:sym typeface="Calibri"/>
            </a:endParaRPr>
          </a:p>
          <a:p>
            <a:pPr marL="0" lvl="0" indent="0" algn="l" rtl="0">
              <a:spcBef>
                <a:spcPts val="0"/>
              </a:spcBef>
              <a:spcAft>
                <a:spcPts val="0"/>
              </a:spcAft>
              <a:buNone/>
            </a:pPr>
            <a:endParaRPr sz="2200">
              <a:solidFill>
                <a:schemeClr val="dk1"/>
              </a:solidFill>
              <a:latin typeface="Calibri"/>
              <a:ea typeface="Calibri"/>
              <a:cs typeface="Calibri"/>
              <a:sym typeface="Calibri"/>
            </a:endParaRPr>
          </a:p>
          <a:p>
            <a:pPr marL="0" lvl="0" indent="0" algn="l" rtl="0">
              <a:spcBef>
                <a:spcPts val="0"/>
              </a:spcBef>
              <a:spcAft>
                <a:spcPts val="0"/>
              </a:spcAft>
              <a:buNone/>
            </a:pPr>
            <a:r>
              <a:rPr lang="en" sz="2200" b="1" i="1">
                <a:solidFill>
                  <a:srgbClr val="E69138"/>
                </a:solidFill>
                <a:latin typeface="Calibri"/>
                <a:ea typeface="Calibri"/>
                <a:cs typeface="Calibri"/>
                <a:sym typeface="Calibri"/>
              </a:rPr>
              <a:t>Libre:</a:t>
            </a:r>
            <a:r>
              <a:rPr lang="en" sz="2200">
                <a:solidFill>
                  <a:schemeClr val="dk1"/>
                </a:solidFill>
                <a:latin typeface="Calibri"/>
                <a:ea typeface="Calibri"/>
                <a:cs typeface="Calibri"/>
                <a:sym typeface="Calibri"/>
              </a:rPr>
              <a:t> </a:t>
            </a:r>
            <a:r>
              <a:rPr lang="en" sz="2200">
                <a:latin typeface="Calibri"/>
                <a:ea typeface="Calibri"/>
                <a:cs typeface="Calibri"/>
                <a:sym typeface="Calibri"/>
              </a:rPr>
              <a:t>the practice of making a work available </a:t>
            </a:r>
            <a:r>
              <a:rPr lang="en" sz="2200">
                <a:highlight>
                  <a:srgbClr val="F9CB9C"/>
                </a:highlight>
                <a:latin typeface="Calibri"/>
                <a:ea typeface="Calibri"/>
                <a:cs typeface="Calibri"/>
                <a:sym typeface="Calibri"/>
              </a:rPr>
              <a:t>online free of charge</a:t>
            </a:r>
            <a:r>
              <a:rPr lang="en" sz="2200">
                <a:latin typeface="Calibri"/>
                <a:ea typeface="Calibri"/>
                <a:cs typeface="Calibri"/>
                <a:sym typeface="Calibri"/>
              </a:rPr>
              <a:t> and </a:t>
            </a:r>
            <a:r>
              <a:rPr lang="en" sz="2200">
                <a:highlight>
                  <a:srgbClr val="F9CB9C"/>
                </a:highlight>
                <a:latin typeface="Calibri"/>
                <a:ea typeface="Calibri"/>
                <a:cs typeface="Calibri"/>
                <a:sym typeface="Calibri"/>
              </a:rPr>
              <a:t>with some additional reuse rights</a:t>
            </a:r>
            <a:r>
              <a:rPr lang="en" sz="2200">
                <a:latin typeface="Calibri"/>
                <a:ea typeface="Calibri"/>
                <a:cs typeface="Calibri"/>
                <a:sym typeface="Calibri"/>
              </a:rPr>
              <a:t> </a:t>
            </a:r>
            <a:endParaRPr sz="22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7"/>
          <p:cNvSpPr txBox="1"/>
          <p:nvPr/>
        </p:nvSpPr>
        <p:spPr>
          <a:xfrm>
            <a:off x="19048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E69138"/>
                </a:solidFill>
                <a:latin typeface="Calibri"/>
                <a:ea typeface="Calibri"/>
                <a:cs typeface="Calibri"/>
                <a:sym typeface="Calibri"/>
              </a:rPr>
              <a:t>Benefits of OA</a:t>
            </a:r>
            <a:endParaRPr sz="4200" b="1">
              <a:solidFill>
                <a:srgbClr val="E69138"/>
              </a:solidFill>
              <a:latin typeface="Calibri"/>
              <a:ea typeface="Calibri"/>
              <a:cs typeface="Calibri"/>
              <a:sym typeface="Calibri"/>
            </a:endParaRPr>
          </a:p>
        </p:txBody>
      </p:sp>
      <p:sp>
        <p:nvSpPr>
          <p:cNvPr id="370" name="Google Shape;370;p1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To Authors</a:t>
            </a:r>
            <a:endParaRPr sz="2000">
              <a:latin typeface="Calibri"/>
              <a:ea typeface="Calibri"/>
              <a:cs typeface="Calibri"/>
              <a:sym typeface="Calibri"/>
            </a:endParaRPr>
          </a:p>
        </p:txBody>
      </p:sp>
      <p:sp>
        <p:nvSpPr>
          <p:cNvPr id="371" name="Google Shape;371;p1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To Readers</a:t>
            </a:r>
            <a:endParaRPr sz="2000">
              <a:latin typeface="Calibri"/>
              <a:ea typeface="Calibri"/>
              <a:cs typeface="Calibri"/>
              <a:sym typeface="Calibri"/>
            </a:endParaRPr>
          </a:p>
        </p:txBody>
      </p:sp>
      <p:sp>
        <p:nvSpPr>
          <p:cNvPr id="372" name="Google Shape;372;p1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latin typeface="Calibri"/>
                <a:ea typeface="Calibri"/>
                <a:cs typeface="Calibri"/>
                <a:sym typeface="Calibri"/>
              </a:rPr>
              <a:t>To Progress of Knowledge</a:t>
            </a:r>
            <a:endParaRPr sz="2000">
              <a:latin typeface="Calibri"/>
              <a:ea typeface="Calibri"/>
              <a:cs typeface="Calibri"/>
              <a:sym typeface="Calibri"/>
            </a:endParaRPr>
          </a:p>
        </p:txBody>
      </p:sp>
      <p:pic>
        <p:nvPicPr>
          <p:cNvPr id="373" name="Google Shape;373;p17"/>
          <p:cNvPicPr preferRelativeResize="0"/>
          <p:nvPr/>
        </p:nvPicPr>
        <p:blipFill rotWithShape="1">
          <a:blip r:embed="rId3">
            <a:alphaModFix/>
          </a:blip>
          <a:srcRect l="21648" t="40462" b="6830"/>
          <a:stretch/>
        </p:blipFill>
        <p:spPr>
          <a:xfrm>
            <a:off x="705125" y="1542725"/>
            <a:ext cx="2011800" cy="2011800"/>
          </a:xfrm>
          <a:prstGeom prst="ellipse">
            <a:avLst/>
          </a:prstGeom>
          <a:noFill/>
          <a:ln>
            <a:noFill/>
          </a:ln>
        </p:spPr>
      </p:pic>
      <p:pic>
        <p:nvPicPr>
          <p:cNvPr id="374" name="Google Shape;374;p17"/>
          <p:cNvPicPr preferRelativeResize="0"/>
          <p:nvPr/>
        </p:nvPicPr>
        <p:blipFill rotWithShape="1">
          <a:blip r:embed="rId4">
            <a:alphaModFix/>
          </a:blip>
          <a:srcRect l="12749" t="11761" r="42983" b="21828"/>
          <a:stretch/>
        </p:blipFill>
        <p:spPr>
          <a:xfrm>
            <a:off x="3566100" y="1542725"/>
            <a:ext cx="2011800" cy="2011800"/>
          </a:xfrm>
          <a:prstGeom prst="ellipse">
            <a:avLst/>
          </a:prstGeom>
          <a:noFill/>
          <a:ln>
            <a:noFill/>
          </a:ln>
        </p:spPr>
      </p:pic>
      <p:pic>
        <p:nvPicPr>
          <p:cNvPr id="375" name="Google Shape;375;p17"/>
          <p:cNvPicPr preferRelativeResize="0"/>
          <p:nvPr/>
        </p:nvPicPr>
        <p:blipFill rotWithShape="1">
          <a:blip r:embed="rId5">
            <a:alphaModFix/>
          </a:blip>
          <a:srcRect l="14291" t="20410" r="14284" b="22450"/>
          <a:stretch/>
        </p:blipFill>
        <p:spPr>
          <a:xfrm>
            <a:off x="6382750" y="1542725"/>
            <a:ext cx="2011800" cy="20118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txBox="1"/>
          <p:nvPr/>
        </p:nvSpPr>
        <p:spPr>
          <a:xfrm>
            <a:off x="0" y="2144150"/>
            <a:ext cx="2341500" cy="1406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Benefits to Authors</a:t>
            </a:r>
            <a:endParaRPr sz="3000" b="1">
              <a:solidFill>
                <a:srgbClr val="FFFFFF"/>
              </a:solidFill>
              <a:latin typeface="Calibri"/>
              <a:ea typeface="Calibri"/>
              <a:cs typeface="Calibri"/>
              <a:sym typeface="Calibri"/>
            </a:endParaRPr>
          </a:p>
        </p:txBody>
      </p:sp>
      <p:pic>
        <p:nvPicPr>
          <p:cNvPr id="381" name="Google Shape;381;p18"/>
          <p:cNvPicPr preferRelativeResize="0"/>
          <p:nvPr/>
        </p:nvPicPr>
        <p:blipFill rotWithShape="1">
          <a:blip r:embed="rId3">
            <a:alphaModFix/>
          </a:blip>
          <a:srcRect l="21648" t="40462" b="6830"/>
          <a:stretch/>
        </p:blipFill>
        <p:spPr>
          <a:xfrm>
            <a:off x="4641675" y="597700"/>
            <a:ext cx="2011800" cy="2011800"/>
          </a:xfrm>
          <a:prstGeom prst="ellipse">
            <a:avLst/>
          </a:prstGeom>
          <a:noFill/>
          <a:ln>
            <a:noFill/>
          </a:ln>
        </p:spPr>
      </p:pic>
      <p:sp>
        <p:nvSpPr>
          <p:cNvPr id="382" name="Google Shape;382;p18"/>
          <p:cNvSpPr/>
          <p:nvPr/>
        </p:nvSpPr>
        <p:spPr>
          <a:xfrm>
            <a:off x="775650" y="1600179"/>
            <a:ext cx="643450" cy="796600"/>
          </a:xfrm>
          <a:custGeom>
            <a:avLst/>
            <a:gdLst/>
            <a:ahLst/>
            <a:cxnLst/>
            <a:rect l="l" t="t" r="r" b="b"/>
            <a:pathLst>
              <a:path w="16863" h="20878" extrusionOk="0">
                <a:moveTo>
                  <a:pt x="974" y="1801"/>
                </a:moveTo>
                <a:lnTo>
                  <a:pt x="1144" y="1825"/>
                </a:lnTo>
                <a:lnTo>
                  <a:pt x="1314" y="1874"/>
                </a:lnTo>
                <a:lnTo>
                  <a:pt x="1436" y="1874"/>
                </a:lnTo>
                <a:lnTo>
                  <a:pt x="1455" y="2041"/>
                </a:lnTo>
                <a:lnTo>
                  <a:pt x="1455" y="2041"/>
                </a:lnTo>
                <a:lnTo>
                  <a:pt x="1412" y="2020"/>
                </a:lnTo>
                <a:lnTo>
                  <a:pt x="1290" y="1995"/>
                </a:lnTo>
                <a:lnTo>
                  <a:pt x="1168" y="1995"/>
                </a:lnTo>
                <a:lnTo>
                  <a:pt x="998" y="2068"/>
                </a:lnTo>
                <a:lnTo>
                  <a:pt x="828" y="2166"/>
                </a:lnTo>
                <a:lnTo>
                  <a:pt x="657" y="2287"/>
                </a:lnTo>
                <a:lnTo>
                  <a:pt x="511" y="2409"/>
                </a:lnTo>
                <a:lnTo>
                  <a:pt x="487" y="2093"/>
                </a:lnTo>
                <a:lnTo>
                  <a:pt x="438" y="1801"/>
                </a:lnTo>
                <a:lnTo>
                  <a:pt x="609" y="1825"/>
                </a:lnTo>
                <a:lnTo>
                  <a:pt x="974" y="1801"/>
                </a:lnTo>
                <a:close/>
                <a:moveTo>
                  <a:pt x="1460" y="2093"/>
                </a:moveTo>
                <a:lnTo>
                  <a:pt x="1509" y="2774"/>
                </a:lnTo>
                <a:lnTo>
                  <a:pt x="1509" y="2774"/>
                </a:lnTo>
                <a:lnTo>
                  <a:pt x="1387" y="2750"/>
                </a:lnTo>
                <a:lnTo>
                  <a:pt x="1314" y="2774"/>
                </a:lnTo>
                <a:lnTo>
                  <a:pt x="1266" y="2798"/>
                </a:lnTo>
                <a:lnTo>
                  <a:pt x="925" y="3042"/>
                </a:lnTo>
                <a:lnTo>
                  <a:pt x="560" y="3309"/>
                </a:lnTo>
                <a:lnTo>
                  <a:pt x="511" y="3358"/>
                </a:lnTo>
                <a:lnTo>
                  <a:pt x="511" y="2847"/>
                </a:lnTo>
                <a:lnTo>
                  <a:pt x="536" y="2823"/>
                </a:lnTo>
                <a:lnTo>
                  <a:pt x="706" y="2725"/>
                </a:lnTo>
                <a:lnTo>
                  <a:pt x="852" y="2604"/>
                </a:lnTo>
                <a:lnTo>
                  <a:pt x="1193" y="2409"/>
                </a:lnTo>
                <a:lnTo>
                  <a:pt x="1290" y="2360"/>
                </a:lnTo>
                <a:lnTo>
                  <a:pt x="1363" y="2287"/>
                </a:lnTo>
                <a:lnTo>
                  <a:pt x="1460" y="2117"/>
                </a:lnTo>
                <a:lnTo>
                  <a:pt x="1460" y="2093"/>
                </a:lnTo>
                <a:close/>
                <a:moveTo>
                  <a:pt x="13237" y="803"/>
                </a:moveTo>
                <a:lnTo>
                  <a:pt x="13408" y="949"/>
                </a:lnTo>
                <a:lnTo>
                  <a:pt x="13675" y="1192"/>
                </a:lnTo>
                <a:lnTo>
                  <a:pt x="13943" y="1436"/>
                </a:lnTo>
                <a:lnTo>
                  <a:pt x="14211" y="1655"/>
                </a:lnTo>
                <a:lnTo>
                  <a:pt x="14454" y="1922"/>
                </a:lnTo>
                <a:lnTo>
                  <a:pt x="14721" y="2214"/>
                </a:lnTo>
                <a:lnTo>
                  <a:pt x="14989" y="2482"/>
                </a:lnTo>
                <a:lnTo>
                  <a:pt x="15500" y="3017"/>
                </a:lnTo>
                <a:lnTo>
                  <a:pt x="15670" y="3188"/>
                </a:lnTo>
                <a:lnTo>
                  <a:pt x="15816" y="3382"/>
                </a:lnTo>
                <a:lnTo>
                  <a:pt x="15938" y="3577"/>
                </a:lnTo>
                <a:lnTo>
                  <a:pt x="16108" y="3772"/>
                </a:lnTo>
                <a:lnTo>
                  <a:pt x="15743" y="3796"/>
                </a:lnTo>
                <a:lnTo>
                  <a:pt x="15403" y="3820"/>
                </a:lnTo>
                <a:lnTo>
                  <a:pt x="14697" y="3820"/>
                </a:lnTo>
                <a:lnTo>
                  <a:pt x="14016" y="3796"/>
                </a:lnTo>
                <a:lnTo>
                  <a:pt x="13651" y="3772"/>
                </a:lnTo>
                <a:lnTo>
                  <a:pt x="13310" y="3820"/>
                </a:lnTo>
                <a:lnTo>
                  <a:pt x="13262" y="3042"/>
                </a:lnTo>
                <a:lnTo>
                  <a:pt x="13213" y="2239"/>
                </a:lnTo>
                <a:lnTo>
                  <a:pt x="13189" y="1874"/>
                </a:lnTo>
                <a:lnTo>
                  <a:pt x="13189" y="1533"/>
                </a:lnTo>
                <a:lnTo>
                  <a:pt x="13237" y="803"/>
                </a:lnTo>
                <a:close/>
                <a:moveTo>
                  <a:pt x="1533" y="3163"/>
                </a:moveTo>
                <a:lnTo>
                  <a:pt x="1533" y="3455"/>
                </a:lnTo>
                <a:lnTo>
                  <a:pt x="1363" y="3553"/>
                </a:lnTo>
                <a:lnTo>
                  <a:pt x="1217" y="3650"/>
                </a:lnTo>
                <a:lnTo>
                  <a:pt x="901" y="3918"/>
                </a:lnTo>
                <a:lnTo>
                  <a:pt x="706" y="4064"/>
                </a:lnTo>
                <a:lnTo>
                  <a:pt x="511" y="4210"/>
                </a:lnTo>
                <a:lnTo>
                  <a:pt x="511" y="3845"/>
                </a:lnTo>
                <a:lnTo>
                  <a:pt x="511" y="3747"/>
                </a:lnTo>
                <a:lnTo>
                  <a:pt x="657" y="3699"/>
                </a:lnTo>
                <a:lnTo>
                  <a:pt x="803" y="3626"/>
                </a:lnTo>
                <a:lnTo>
                  <a:pt x="1047" y="3455"/>
                </a:lnTo>
                <a:lnTo>
                  <a:pt x="1387" y="3236"/>
                </a:lnTo>
                <a:lnTo>
                  <a:pt x="1533" y="3163"/>
                </a:lnTo>
                <a:close/>
                <a:moveTo>
                  <a:pt x="1558" y="3942"/>
                </a:moveTo>
                <a:lnTo>
                  <a:pt x="1533" y="4404"/>
                </a:lnTo>
                <a:lnTo>
                  <a:pt x="1533" y="4526"/>
                </a:lnTo>
                <a:lnTo>
                  <a:pt x="1193" y="4745"/>
                </a:lnTo>
                <a:lnTo>
                  <a:pt x="852" y="4988"/>
                </a:lnTo>
                <a:lnTo>
                  <a:pt x="657" y="5086"/>
                </a:lnTo>
                <a:lnTo>
                  <a:pt x="511" y="5232"/>
                </a:lnTo>
                <a:lnTo>
                  <a:pt x="511" y="4648"/>
                </a:lnTo>
                <a:lnTo>
                  <a:pt x="657" y="4575"/>
                </a:lnTo>
                <a:lnTo>
                  <a:pt x="828" y="4477"/>
                </a:lnTo>
                <a:lnTo>
                  <a:pt x="1095" y="4258"/>
                </a:lnTo>
                <a:lnTo>
                  <a:pt x="1558" y="3942"/>
                </a:lnTo>
                <a:close/>
                <a:moveTo>
                  <a:pt x="1509" y="4964"/>
                </a:moveTo>
                <a:lnTo>
                  <a:pt x="1485" y="5378"/>
                </a:lnTo>
                <a:lnTo>
                  <a:pt x="1363" y="5451"/>
                </a:lnTo>
                <a:lnTo>
                  <a:pt x="1241" y="5548"/>
                </a:lnTo>
                <a:lnTo>
                  <a:pt x="998" y="5767"/>
                </a:lnTo>
                <a:lnTo>
                  <a:pt x="730" y="5986"/>
                </a:lnTo>
                <a:lnTo>
                  <a:pt x="609" y="6108"/>
                </a:lnTo>
                <a:lnTo>
                  <a:pt x="511" y="6254"/>
                </a:lnTo>
                <a:lnTo>
                  <a:pt x="511" y="5499"/>
                </a:lnTo>
                <a:lnTo>
                  <a:pt x="633" y="5475"/>
                </a:lnTo>
                <a:lnTo>
                  <a:pt x="755" y="5426"/>
                </a:lnTo>
                <a:lnTo>
                  <a:pt x="1022" y="5256"/>
                </a:lnTo>
                <a:lnTo>
                  <a:pt x="1509" y="4964"/>
                </a:lnTo>
                <a:close/>
                <a:moveTo>
                  <a:pt x="1460" y="5889"/>
                </a:moveTo>
                <a:lnTo>
                  <a:pt x="1436" y="6473"/>
                </a:lnTo>
                <a:lnTo>
                  <a:pt x="1363" y="6448"/>
                </a:lnTo>
                <a:lnTo>
                  <a:pt x="1266" y="6448"/>
                </a:lnTo>
                <a:lnTo>
                  <a:pt x="1193" y="6473"/>
                </a:lnTo>
                <a:lnTo>
                  <a:pt x="1022" y="6594"/>
                </a:lnTo>
                <a:lnTo>
                  <a:pt x="852" y="6716"/>
                </a:lnTo>
                <a:lnTo>
                  <a:pt x="730" y="6862"/>
                </a:lnTo>
                <a:lnTo>
                  <a:pt x="511" y="7105"/>
                </a:lnTo>
                <a:lnTo>
                  <a:pt x="511" y="6448"/>
                </a:lnTo>
                <a:lnTo>
                  <a:pt x="682" y="6424"/>
                </a:lnTo>
                <a:lnTo>
                  <a:pt x="828" y="6351"/>
                </a:lnTo>
                <a:lnTo>
                  <a:pt x="974" y="6254"/>
                </a:lnTo>
                <a:lnTo>
                  <a:pt x="1095" y="6156"/>
                </a:lnTo>
                <a:lnTo>
                  <a:pt x="1460" y="5889"/>
                </a:lnTo>
                <a:close/>
                <a:moveTo>
                  <a:pt x="1412" y="6813"/>
                </a:moveTo>
                <a:lnTo>
                  <a:pt x="1387" y="7397"/>
                </a:lnTo>
                <a:lnTo>
                  <a:pt x="1168" y="7616"/>
                </a:lnTo>
                <a:lnTo>
                  <a:pt x="925" y="7835"/>
                </a:lnTo>
                <a:lnTo>
                  <a:pt x="755" y="8006"/>
                </a:lnTo>
                <a:lnTo>
                  <a:pt x="584" y="8176"/>
                </a:lnTo>
                <a:lnTo>
                  <a:pt x="536" y="7543"/>
                </a:lnTo>
                <a:lnTo>
                  <a:pt x="657" y="7446"/>
                </a:lnTo>
                <a:lnTo>
                  <a:pt x="779" y="7349"/>
                </a:lnTo>
                <a:lnTo>
                  <a:pt x="974"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57" y="9222"/>
                </a:lnTo>
                <a:lnTo>
                  <a:pt x="609" y="8492"/>
                </a:lnTo>
                <a:lnTo>
                  <a:pt x="730" y="8444"/>
                </a:lnTo>
                <a:lnTo>
                  <a:pt x="876" y="8395"/>
                </a:lnTo>
                <a:lnTo>
                  <a:pt x="1095" y="8200"/>
                </a:lnTo>
                <a:lnTo>
                  <a:pt x="1363" y="7981"/>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803" y="11242"/>
                </a:lnTo>
                <a:lnTo>
                  <a:pt x="730" y="10439"/>
                </a:lnTo>
                <a:lnTo>
                  <a:pt x="876" y="10366"/>
                </a:lnTo>
                <a:lnTo>
                  <a:pt x="1022" y="10293"/>
                </a:lnTo>
                <a:lnTo>
                  <a:pt x="1266" y="10122"/>
                </a:lnTo>
                <a:close/>
                <a:moveTo>
                  <a:pt x="1266" y="11363"/>
                </a:moveTo>
                <a:lnTo>
                  <a:pt x="1266" y="11826"/>
                </a:lnTo>
                <a:lnTo>
                  <a:pt x="1120" y="11972"/>
                </a:lnTo>
                <a:lnTo>
                  <a:pt x="974" y="12118"/>
                </a:lnTo>
                <a:lnTo>
                  <a:pt x="901"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1266" y="13407"/>
                </a:moveTo>
                <a:lnTo>
                  <a:pt x="1266" y="14113"/>
                </a:lnTo>
                <a:lnTo>
                  <a:pt x="1168" y="14186"/>
                </a:lnTo>
                <a:lnTo>
                  <a:pt x="1095" y="14235"/>
                </a:lnTo>
                <a:lnTo>
                  <a:pt x="925" y="14381"/>
                </a:lnTo>
                <a:lnTo>
                  <a:pt x="779" y="14527"/>
                </a:lnTo>
                <a:lnTo>
                  <a:pt x="803" y="13748"/>
                </a:lnTo>
                <a:lnTo>
                  <a:pt x="925" y="13675"/>
                </a:lnTo>
                <a:lnTo>
                  <a:pt x="1047" y="13578"/>
                </a:lnTo>
                <a:lnTo>
                  <a:pt x="1266" y="13407"/>
                </a:lnTo>
                <a:close/>
                <a:moveTo>
                  <a:pt x="1266" y="14624"/>
                </a:moveTo>
                <a:lnTo>
                  <a:pt x="1266" y="14940"/>
                </a:lnTo>
                <a:lnTo>
                  <a:pt x="1193" y="14989"/>
                </a:lnTo>
                <a:lnTo>
                  <a:pt x="949" y="15208"/>
                </a:lnTo>
                <a:lnTo>
                  <a:pt x="730" y="15451"/>
                </a:lnTo>
                <a:lnTo>
                  <a:pt x="755" y="15062"/>
                </a:lnTo>
                <a:lnTo>
                  <a:pt x="876" y="14989"/>
                </a:lnTo>
                <a:lnTo>
                  <a:pt x="974" y="14892"/>
                </a:lnTo>
                <a:lnTo>
                  <a:pt x="1193" y="14697"/>
                </a:lnTo>
                <a:lnTo>
                  <a:pt x="1266" y="14624"/>
                </a:lnTo>
                <a:close/>
                <a:moveTo>
                  <a:pt x="1241" y="15451"/>
                </a:moveTo>
                <a:lnTo>
                  <a:pt x="1241" y="15500"/>
                </a:lnTo>
                <a:lnTo>
                  <a:pt x="1217" y="15841"/>
                </a:lnTo>
                <a:lnTo>
                  <a:pt x="1071" y="15962"/>
                </a:lnTo>
                <a:lnTo>
                  <a:pt x="925" y="16108"/>
                </a:lnTo>
                <a:lnTo>
                  <a:pt x="682" y="16400"/>
                </a:lnTo>
                <a:lnTo>
                  <a:pt x="682" y="16400"/>
                </a:lnTo>
                <a:lnTo>
                  <a:pt x="730" y="15695"/>
                </a:lnTo>
                <a:lnTo>
                  <a:pt x="779" y="15719"/>
                </a:lnTo>
                <a:lnTo>
                  <a:pt x="828" y="15743"/>
                </a:lnTo>
                <a:lnTo>
                  <a:pt x="901" y="15743"/>
                </a:lnTo>
                <a:lnTo>
                  <a:pt x="949" y="15695"/>
                </a:lnTo>
                <a:lnTo>
                  <a:pt x="1241" y="15451"/>
                </a:lnTo>
                <a:close/>
                <a:moveTo>
                  <a:pt x="1193" y="16327"/>
                </a:moveTo>
                <a:lnTo>
                  <a:pt x="1120" y="17009"/>
                </a:lnTo>
                <a:lnTo>
                  <a:pt x="998" y="17082"/>
                </a:lnTo>
                <a:lnTo>
                  <a:pt x="876" y="17179"/>
                </a:lnTo>
                <a:lnTo>
                  <a:pt x="682" y="17373"/>
                </a:lnTo>
                <a:lnTo>
                  <a:pt x="584" y="17495"/>
                </a:lnTo>
                <a:lnTo>
                  <a:pt x="584" y="17495"/>
                </a:lnTo>
                <a:lnTo>
                  <a:pt x="657" y="16668"/>
                </a:lnTo>
                <a:lnTo>
                  <a:pt x="803" y="16619"/>
                </a:lnTo>
                <a:lnTo>
                  <a:pt x="949" y="16522"/>
                </a:lnTo>
                <a:lnTo>
                  <a:pt x="1193" y="16327"/>
                </a:lnTo>
                <a:close/>
                <a:moveTo>
                  <a:pt x="6813" y="463"/>
                </a:moveTo>
                <a:lnTo>
                  <a:pt x="8322" y="487"/>
                </a:lnTo>
                <a:lnTo>
                  <a:pt x="9831" y="560"/>
                </a:lnTo>
                <a:lnTo>
                  <a:pt x="12848" y="706"/>
                </a:lnTo>
                <a:lnTo>
                  <a:pt x="12799" y="901"/>
                </a:lnTo>
                <a:lnTo>
                  <a:pt x="12751" y="1071"/>
                </a:lnTo>
                <a:lnTo>
                  <a:pt x="12702" y="1484"/>
                </a:lnTo>
                <a:lnTo>
                  <a:pt x="12678" y="1874"/>
                </a:lnTo>
                <a:lnTo>
                  <a:pt x="12702" y="2312"/>
                </a:lnTo>
                <a:lnTo>
                  <a:pt x="12775" y="3115"/>
                </a:lnTo>
                <a:lnTo>
                  <a:pt x="12824" y="3528"/>
                </a:lnTo>
                <a:lnTo>
                  <a:pt x="12824" y="3893"/>
                </a:lnTo>
                <a:lnTo>
                  <a:pt x="12848" y="3966"/>
                </a:lnTo>
                <a:lnTo>
                  <a:pt x="12872" y="4039"/>
                </a:lnTo>
                <a:lnTo>
                  <a:pt x="12921" y="4064"/>
                </a:lnTo>
                <a:lnTo>
                  <a:pt x="12970" y="4112"/>
                </a:lnTo>
                <a:lnTo>
                  <a:pt x="12994" y="4161"/>
                </a:lnTo>
                <a:lnTo>
                  <a:pt x="13067" y="4210"/>
                </a:lnTo>
                <a:lnTo>
                  <a:pt x="13262" y="4258"/>
                </a:lnTo>
                <a:lnTo>
                  <a:pt x="13456" y="4307"/>
                </a:lnTo>
                <a:lnTo>
                  <a:pt x="13894" y="4331"/>
                </a:lnTo>
                <a:lnTo>
                  <a:pt x="14697" y="4356"/>
                </a:lnTo>
                <a:lnTo>
                  <a:pt x="15500" y="4356"/>
                </a:lnTo>
                <a:lnTo>
                  <a:pt x="15889" y="4331"/>
                </a:lnTo>
                <a:lnTo>
                  <a:pt x="16279" y="4283"/>
                </a:lnTo>
                <a:lnTo>
                  <a:pt x="16254" y="5061"/>
                </a:lnTo>
                <a:lnTo>
                  <a:pt x="16279" y="5864"/>
                </a:lnTo>
                <a:lnTo>
                  <a:pt x="16303" y="6643"/>
                </a:lnTo>
                <a:lnTo>
                  <a:pt x="16303" y="7422"/>
                </a:lnTo>
                <a:lnTo>
                  <a:pt x="16279"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49" y="18639"/>
                </a:lnTo>
                <a:lnTo>
                  <a:pt x="11923" y="18639"/>
                </a:lnTo>
                <a:lnTo>
                  <a:pt x="9733" y="18614"/>
                </a:lnTo>
                <a:lnTo>
                  <a:pt x="7641" y="18566"/>
                </a:lnTo>
                <a:lnTo>
                  <a:pt x="5524" y="18517"/>
                </a:lnTo>
                <a:lnTo>
                  <a:pt x="4453" y="18517"/>
                </a:lnTo>
                <a:lnTo>
                  <a:pt x="3383" y="18566"/>
                </a:lnTo>
                <a:lnTo>
                  <a:pt x="2701" y="18566"/>
                </a:lnTo>
                <a:lnTo>
                  <a:pt x="2361" y="18590"/>
                </a:lnTo>
                <a:lnTo>
                  <a:pt x="2020" y="18639"/>
                </a:lnTo>
                <a:lnTo>
                  <a:pt x="1971" y="18590"/>
                </a:lnTo>
                <a:lnTo>
                  <a:pt x="1923" y="18517"/>
                </a:lnTo>
                <a:lnTo>
                  <a:pt x="1850" y="18493"/>
                </a:lnTo>
                <a:lnTo>
                  <a:pt x="1777" y="18493"/>
                </a:lnTo>
                <a:lnTo>
                  <a:pt x="1704" y="18298"/>
                </a:lnTo>
                <a:lnTo>
                  <a:pt x="1679" y="18103"/>
                </a:lnTo>
                <a:lnTo>
                  <a:pt x="1704" y="18030"/>
                </a:lnTo>
                <a:lnTo>
                  <a:pt x="1704" y="17957"/>
                </a:lnTo>
                <a:lnTo>
                  <a:pt x="1679" y="17884"/>
                </a:lnTo>
                <a:lnTo>
                  <a:pt x="1631" y="17811"/>
                </a:lnTo>
                <a:lnTo>
                  <a:pt x="1631" y="17398"/>
                </a:lnTo>
                <a:lnTo>
                  <a:pt x="1631" y="17009"/>
                </a:lnTo>
                <a:lnTo>
                  <a:pt x="1679" y="16133"/>
                </a:lnTo>
                <a:lnTo>
                  <a:pt x="1728" y="15281"/>
                </a:lnTo>
                <a:lnTo>
                  <a:pt x="1728" y="15086"/>
                </a:lnTo>
                <a:lnTo>
                  <a:pt x="1777" y="15038"/>
                </a:lnTo>
                <a:lnTo>
                  <a:pt x="1801" y="14965"/>
                </a:lnTo>
                <a:lnTo>
                  <a:pt x="1777" y="14916"/>
                </a:lnTo>
                <a:lnTo>
                  <a:pt x="1728" y="14843"/>
                </a:lnTo>
                <a:lnTo>
                  <a:pt x="1728" y="13018"/>
                </a:lnTo>
                <a:lnTo>
                  <a:pt x="1801" y="12945"/>
                </a:lnTo>
                <a:lnTo>
                  <a:pt x="1825" y="12848"/>
                </a:lnTo>
                <a:lnTo>
                  <a:pt x="1825" y="12775"/>
                </a:lnTo>
                <a:lnTo>
                  <a:pt x="1801" y="12726"/>
                </a:lnTo>
                <a:lnTo>
                  <a:pt x="1728" y="12677"/>
                </a:lnTo>
                <a:lnTo>
                  <a:pt x="1728" y="11071"/>
                </a:lnTo>
                <a:lnTo>
                  <a:pt x="1752" y="11023"/>
                </a:lnTo>
                <a:lnTo>
                  <a:pt x="1777" y="10974"/>
                </a:lnTo>
                <a:lnTo>
                  <a:pt x="1752" y="10925"/>
                </a:lnTo>
                <a:lnTo>
                  <a:pt x="1728" y="10852"/>
                </a:lnTo>
                <a:lnTo>
                  <a:pt x="1752" y="10049"/>
                </a:lnTo>
                <a:lnTo>
                  <a:pt x="1825" y="7373"/>
                </a:lnTo>
                <a:lnTo>
                  <a:pt x="1874" y="6059"/>
                </a:lnTo>
                <a:lnTo>
                  <a:pt x="1947" y="4721"/>
                </a:lnTo>
                <a:lnTo>
                  <a:pt x="1971" y="4137"/>
                </a:lnTo>
                <a:lnTo>
                  <a:pt x="1971" y="3553"/>
                </a:lnTo>
                <a:lnTo>
                  <a:pt x="1947" y="2969"/>
                </a:lnTo>
                <a:lnTo>
                  <a:pt x="1898" y="2360"/>
                </a:lnTo>
                <a:lnTo>
                  <a:pt x="1874" y="1825"/>
                </a:lnTo>
                <a:lnTo>
                  <a:pt x="1825" y="1290"/>
                </a:lnTo>
                <a:lnTo>
                  <a:pt x="1752" y="925"/>
                </a:lnTo>
                <a:lnTo>
                  <a:pt x="1728" y="755"/>
                </a:lnTo>
                <a:lnTo>
                  <a:pt x="1704" y="560"/>
                </a:lnTo>
                <a:lnTo>
                  <a:pt x="2142" y="609"/>
                </a:lnTo>
                <a:lnTo>
                  <a:pt x="2580" y="609"/>
                </a:lnTo>
                <a:lnTo>
                  <a:pt x="3456" y="584"/>
                </a:lnTo>
                <a:lnTo>
                  <a:pt x="5135" y="511"/>
                </a:lnTo>
                <a:lnTo>
                  <a:pt x="5986" y="487"/>
                </a:lnTo>
                <a:lnTo>
                  <a:pt x="6813" y="463"/>
                </a:lnTo>
                <a:close/>
                <a:moveTo>
                  <a:pt x="1120" y="17544"/>
                </a:moveTo>
                <a:lnTo>
                  <a:pt x="1144" y="17982"/>
                </a:lnTo>
                <a:lnTo>
                  <a:pt x="974" y="18176"/>
                </a:lnTo>
                <a:lnTo>
                  <a:pt x="803" y="18371"/>
                </a:lnTo>
                <a:lnTo>
                  <a:pt x="682" y="18517"/>
                </a:lnTo>
                <a:lnTo>
                  <a:pt x="584" y="18663"/>
                </a:lnTo>
                <a:lnTo>
                  <a:pt x="536" y="18858"/>
                </a:lnTo>
                <a:lnTo>
                  <a:pt x="536" y="19028"/>
                </a:lnTo>
                <a:lnTo>
                  <a:pt x="536" y="19052"/>
                </a:lnTo>
                <a:lnTo>
                  <a:pt x="584" y="19052"/>
                </a:lnTo>
                <a:lnTo>
                  <a:pt x="779" y="18955"/>
                </a:lnTo>
                <a:lnTo>
                  <a:pt x="949" y="18809"/>
                </a:lnTo>
                <a:lnTo>
                  <a:pt x="1266" y="18468"/>
                </a:lnTo>
                <a:lnTo>
                  <a:pt x="1339" y="18663"/>
                </a:lnTo>
                <a:lnTo>
                  <a:pt x="1412" y="18833"/>
                </a:lnTo>
                <a:lnTo>
                  <a:pt x="1168" y="19150"/>
                </a:lnTo>
                <a:lnTo>
                  <a:pt x="901" y="19539"/>
                </a:lnTo>
                <a:lnTo>
                  <a:pt x="657" y="19928"/>
                </a:lnTo>
                <a:lnTo>
                  <a:pt x="584" y="19685"/>
                </a:lnTo>
                <a:lnTo>
                  <a:pt x="560" y="19466"/>
                </a:lnTo>
                <a:lnTo>
                  <a:pt x="511" y="18979"/>
                </a:lnTo>
                <a:lnTo>
                  <a:pt x="511" y="18468"/>
                </a:lnTo>
                <a:lnTo>
                  <a:pt x="536" y="17982"/>
                </a:lnTo>
                <a:lnTo>
                  <a:pt x="657" y="17909"/>
                </a:lnTo>
                <a:lnTo>
                  <a:pt x="779" y="17836"/>
                </a:lnTo>
                <a:lnTo>
                  <a:pt x="974" y="17665"/>
                </a:lnTo>
                <a:lnTo>
                  <a:pt x="1120" y="17544"/>
                </a:lnTo>
                <a:close/>
                <a:moveTo>
                  <a:pt x="15451"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62" y="19101"/>
                </a:moveTo>
                <a:lnTo>
                  <a:pt x="14989" y="19174"/>
                </a:lnTo>
                <a:lnTo>
                  <a:pt x="14940" y="19271"/>
                </a:lnTo>
                <a:lnTo>
                  <a:pt x="14867" y="19442"/>
                </a:lnTo>
                <a:lnTo>
                  <a:pt x="14721" y="19782"/>
                </a:lnTo>
                <a:lnTo>
                  <a:pt x="14600" y="20026"/>
                </a:lnTo>
                <a:lnTo>
                  <a:pt x="14357" y="20050"/>
                </a:lnTo>
                <a:lnTo>
                  <a:pt x="14357" y="20050"/>
                </a:lnTo>
                <a:lnTo>
                  <a:pt x="14454" y="19758"/>
                </a:lnTo>
                <a:lnTo>
                  <a:pt x="14503" y="19563"/>
                </a:lnTo>
                <a:lnTo>
                  <a:pt x="14551" y="19344"/>
                </a:lnTo>
                <a:lnTo>
                  <a:pt x="14575" y="19198"/>
                </a:lnTo>
                <a:lnTo>
                  <a:pt x="14551" y="19125"/>
                </a:lnTo>
                <a:lnTo>
                  <a:pt x="15062" y="19101"/>
                </a:lnTo>
                <a:close/>
                <a:moveTo>
                  <a:pt x="9782" y="19052"/>
                </a:moveTo>
                <a:lnTo>
                  <a:pt x="9660" y="19296"/>
                </a:lnTo>
                <a:lnTo>
                  <a:pt x="9563" y="19563"/>
                </a:lnTo>
                <a:lnTo>
                  <a:pt x="9490" y="19831"/>
                </a:lnTo>
                <a:lnTo>
                  <a:pt x="9441" y="20074"/>
                </a:lnTo>
                <a:lnTo>
                  <a:pt x="9028" y="20074"/>
                </a:lnTo>
                <a:lnTo>
                  <a:pt x="9125" y="19831"/>
                </a:lnTo>
                <a:lnTo>
                  <a:pt x="9174" y="19636"/>
                </a:lnTo>
                <a:lnTo>
                  <a:pt x="9320" y="19344"/>
                </a:lnTo>
                <a:lnTo>
                  <a:pt x="9368" y="19174"/>
                </a:lnTo>
                <a:lnTo>
                  <a:pt x="9393" y="19101"/>
                </a:lnTo>
                <a:lnTo>
                  <a:pt x="9368" y="19052"/>
                </a:lnTo>
                <a:close/>
                <a:moveTo>
                  <a:pt x="10780" y="19077"/>
                </a:moveTo>
                <a:lnTo>
                  <a:pt x="10609" y="19296"/>
                </a:lnTo>
                <a:lnTo>
                  <a:pt x="10439" y="19539"/>
                </a:lnTo>
                <a:lnTo>
                  <a:pt x="10366" y="19685"/>
                </a:lnTo>
                <a:lnTo>
                  <a:pt x="10317" y="19807"/>
                </a:lnTo>
                <a:lnTo>
                  <a:pt x="10269" y="19953"/>
                </a:lnTo>
                <a:lnTo>
                  <a:pt x="10269" y="20074"/>
                </a:lnTo>
                <a:lnTo>
                  <a:pt x="9904" y="20074"/>
                </a:lnTo>
                <a:lnTo>
                  <a:pt x="9904" y="19977"/>
                </a:lnTo>
                <a:lnTo>
                  <a:pt x="9977" y="19734"/>
                </a:lnTo>
                <a:lnTo>
                  <a:pt x="10050" y="19515"/>
                </a:lnTo>
                <a:lnTo>
                  <a:pt x="10147" y="19320"/>
                </a:lnTo>
                <a:lnTo>
                  <a:pt x="10196" y="19198"/>
                </a:lnTo>
                <a:lnTo>
                  <a:pt x="10220" y="19077"/>
                </a:lnTo>
                <a:close/>
                <a:moveTo>
                  <a:pt x="9101" y="19028"/>
                </a:moveTo>
                <a:lnTo>
                  <a:pt x="9003" y="19150"/>
                </a:lnTo>
                <a:lnTo>
                  <a:pt x="8930" y="19271"/>
                </a:lnTo>
                <a:lnTo>
                  <a:pt x="8809" y="19466"/>
                </a:lnTo>
                <a:lnTo>
                  <a:pt x="8736" y="19685"/>
                </a:lnTo>
                <a:lnTo>
                  <a:pt x="8638" y="19880"/>
                </a:lnTo>
                <a:lnTo>
                  <a:pt x="8614" y="19977"/>
                </a:lnTo>
                <a:lnTo>
                  <a:pt x="8565" y="20074"/>
                </a:lnTo>
                <a:lnTo>
                  <a:pt x="8079" y="20099"/>
                </a:lnTo>
                <a:lnTo>
                  <a:pt x="8103" y="19953"/>
                </a:lnTo>
                <a:lnTo>
                  <a:pt x="8176" y="19734"/>
                </a:lnTo>
                <a:lnTo>
                  <a:pt x="8273" y="19490"/>
                </a:lnTo>
                <a:lnTo>
                  <a:pt x="8395" y="19296"/>
                </a:lnTo>
                <a:lnTo>
                  <a:pt x="8468" y="19150"/>
                </a:lnTo>
                <a:lnTo>
                  <a:pt x="8517" y="19028"/>
                </a:lnTo>
                <a:close/>
                <a:moveTo>
                  <a:pt x="10926" y="19077"/>
                </a:moveTo>
                <a:lnTo>
                  <a:pt x="10999" y="19101"/>
                </a:lnTo>
                <a:lnTo>
                  <a:pt x="11631" y="19101"/>
                </a:lnTo>
                <a:lnTo>
                  <a:pt x="11510" y="19247"/>
                </a:lnTo>
                <a:lnTo>
                  <a:pt x="11412" y="19393"/>
                </a:lnTo>
                <a:lnTo>
                  <a:pt x="11266" y="19685"/>
                </a:lnTo>
                <a:lnTo>
                  <a:pt x="11193" y="19880"/>
                </a:lnTo>
                <a:lnTo>
                  <a:pt x="11169" y="20001"/>
                </a:lnTo>
                <a:lnTo>
                  <a:pt x="11145" y="20099"/>
                </a:lnTo>
                <a:lnTo>
                  <a:pt x="11047" y="20099"/>
                </a:lnTo>
                <a:lnTo>
                  <a:pt x="10609" y="20074"/>
                </a:lnTo>
                <a:lnTo>
                  <a:pt x="10658" y="19831"/>
                </a:lnTo>
                <a:lnTo>
                  <a:pt x="10731" y="19588"/>
                </a:lnTo>
                <a:lnTo>
                  <a:pt x="10926" y="19077"/>
                </a:lnTo>
                <a:close/>
                <a:moveTo>
                  <a:pt x="14357" y="19125"/>
                </a:moveTo>
                <a:lnTo>
                  <a:pt x="14308" y="19198"/>
                </a:lnTo>
                <a:lnTo>
                  <a:pt x="14186" y="19393"/>
                </a:lnTo>
                <a:lnTo>
                  <a:pt x="14113" y="19563"/>
                </a:lnTo>
                <a:lnTo>
                  <a:pt x="14016" y="19782"/>
                </a:lnTo>
                <a:lnTo>
                  <a:pt x="13919" y="20001"/>
                </a:lnTo>
                <a:lnTo>
                  <a:pt x="13870" y="20074"/>
                </a:lnTo>
                <a:lnTo>
                  <a:pt x="13335" y="20099"/>
                </a:lnTo>
                <a:lnTo>
                  <a:pt x="13432" y="19880"/>
                </a:lnTo>
                <a:lnTo>
                  <a:pt x="13529" y="19685"/>
                </a:lnTo>
                <a:lnTo>
                  <a:pt x="13651" y="19393"/>
                </a:lnTo>
                <a:lnTo>
                  <a:pt x="13675" y="19344"/>
                </a:lnTo>
                <a:lnTo>
                  <a:pt x="13675" y="19271"/>
                </a:lnTo>
                <a:lnTo>
                  <a:pt x="13675" y="19198"/>
                </a:lnTo>
                <a:lnTo>
                  <a:pt x="13675" y="19150"/>
                </a:lnTo>
                <a:lnTo>
                  <a:pt x="13700" y="19125"/>
                </a:lnTo>
                <a:close/>
                <a:moveTo>
                  <a:pt x="7665" y="18979"/>
                </a:moveTo>
                <a:lnTo>
                  <a:pt x="8200" y="19004"/>
                </a:lnTo>
                <a:lnTo>
                  <a:pt x="8079" y="19125"/>
                </a:lnTo>
                <a:lnTo>
                  <a:pt x="8006" y="19271"/>
                </a:lnTo>
                <a:lnTo>
                  <a:pt x="7884"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96" y="19101"/>
                </a:moveTo>
                <a:lnTo>
                  <a:pt x="12556" y="19125"/>
                </a:lnTo>
                <a:lnTo>
                  <a:pt x="12483" y="19223"/>
                </a:lnTo>
                <a:lnTo>
                  <a:pt x="12410" y="19320"/>
                </a:lnTo>
                <a:lnTo>
                  <a:pt x="12313" y="19563"/>
                </a:lnTo>
                <a:lnTo>
                  <a:pt x="12240" y="19855"/>
                </a:lnTo>
                <a:lnTo>
                  <a:pt x="12167" y="20123"/>
                </a:lnTo>
                <a:lnTo>
                  <a:pt x="11558" y="20099"/>
                </a:lnTo>
                <a:lnTo>
                  <a:pt x="11583" y="19953"/>
                </a:lnTo>
                <a:lnTo>
                  <a:pt x="11656" y="19807"/>
                </a:lnTo>
                <a:lnTo>
                  <a:pt x="11802" y="19563"/>
                </a:lnTo>
                <a:lnTo>
                  <a:pt x="11899" y="19369"/>
                </a:lnTo>
                <a:lnTo>
                  <a:pt x="11948" y="19247"/>
                </a:lnTo>
                <a:lnTo>
                  <a:pt x="11996" y="19101"/>
                </a:lnTo>
                <a:close/>
                <a:moveTo>
                  <a:pt x="13602" y="19125"/>
                </a:moveTo>
                <a:lnTo>
                  <a:pt x="13505" y="19174"/>
                </a:lnTo>
                <a:lnTo>
                  <a:pt x="13408" y="19247"/>
                </a:lnTo>
                <a:lnTo>
                  <a:pt x="13286" y="19393"/>
                </a:lnTo>
                <a:lnTo>
                  <a:pt x="13164" y="19539"/>
                </a:lnTo>
                <a:lnTo>
                  <a:pt x="13018" y="19831"/>
                </a:lnTo>
                <a:lnTo>
                  <a:pt x="12921" y="20123"/>
                </a:lnTo>
                <a:lnTo>
                  <a:pt x="12580" y="20123"/>
                </a:lnTo>
                <a:lnTo>
                  <a:pt x="12653" y="19807"/>
                </a:lnTo>
                <a:lnTo>
                  <a:pt x="12751" y="19490"/>
                </a:lnTo>
                <a:lnTo>
                  <a:pt x="12848" y="19150"/>
                </a:lnTo>
                <a:lnTo>
                  <a:pt x="12848" y="19125"/>
                </a:lnTo>
                <a:close/>
                <a:moveTo>
                  <a:pt x="6813" y="18955"/>
                </a:moveTo>
                <a:lnTo>
                  <a:pt x="7324" y="18979"/>
                </a:lnTo>
                <a:lnTo>
                  <a:pt x="7203" y="19101"/>
                </a:lnTo>
                <a:lnTo>
                  <a:pt x="7081" y="19223"/>
                </a:lnTo>
                <a:lnTo>
                  <a:pt x="6886" y="19515"/>
                </a:lnTo>
                <a:lnTo>
                  <a:pt x="6716" y="19831"/>
                </a:lnTo>
                <a:lnTo>
                  <a:pt x="6619" y="20147"/>
                </a:lnTo>
                <a:lnTo>
                  <a:pt x="6303" y="20147"/>
                </a:lnTo>
                <a:lnTo>
                  <a:pt x="6351" y="20001"/>
                </a:lnTo>
                <a:lnTo>
                  <a:pt x="6400" y="19855"/>
                </a:lnTo>
                <a:lnTo>
                  <a:pt x="6424" y="19685"/>
                </a:lnTo>
                <a:lnTo>
                  <a:pt x="6497" y="19539"/>
                </a:lnTo>
                <a:lnTo>
                  <a:pt x="6643" y="19247"/>
                </a:lnTo>
                <a:lnTo>
                  <a:pt x="6813" y="18955"/>
                </a:lnTo>
                <a:close/>
                <a:moveTo>
                  <a:pt x="6376" y="18955"/>
                </a:moveTo>
                <a:lnTo>
                  <a:pt x="6230" y="19198"/>
                </a:lnTo>
                <a:lnTo>
                  <a:pt x="6132" y="19417"/>
                </a:lnTo>
                <a:lnTo>
                  <a:pt x="6059" y="19588"/>
                </a:lnTo>
                <a:lnTo>
                  <a:pt x="5962" y="19782"/>
                </a:lnTo>
                <a:lnTo>
                  <a:pt x="5913" y="19977"/>
                </a:lnTo>
                <a:lnTo>
                  <a:pt x="5913" y="20074"/>
                </a:lnTo>
                <a:lnTo>
                  <a:pt x="5938" y="20172"/>
                </a:lnTo>
                <a:lnTo>
                  <a:pt x="5086" y="20220"/>
                </a:lnTo>
                <a:lnTo>
                  <a:pt x="5208" y="19977"/>
                </a:lnTo>
                <a:lnTo>
                  <a:pt x="5329" y="19734"/>
                </a:lnTo>
                <a:lnTo>
                  <a:pt x="5573" y="19320"/>
                </a:lnTo>
                <a:lnTo>
                  <a:pt x="5670" y="19150"/>
                </a:lnTo>
                <a:lnTo>
                  <a:pt x="5743" y="19052"/>
                </a:lnTo>
                <a:lnTo>
                  <a:pt x="5743" y="19004"/>
                </a:lnTo>
                <a:lnTo>
                  <a:pt x="5719" y="18955"/>
                </a:lnTo>
                <a:close/>
                <a:moveTo>
                  <a:pt x="5475" y="18955"/>
                </a:moveTo>
                <a:lnTo>
                  <a:pt x="5305" y="19125"/>
                </a:lnTo>
                <a:lnTo>
                  <a:pt x="5183" y="19296"/>
                </a:lnTo>
                <a:lnTo>
                  <a:pt x="4964" y="19685"/>
                </a:lnTo>
                <a:lnTo>
                  <a:pt x="4818" y="19953"/>
                </a:lnTo>
                <a:lnTo>
                  <a:pt x="4745" y="20099"/>
                </a:lnTo>
                <a:lnTo>
                  <a:pt x="4745" y="20220"/>
                </a:lnTo>
                <a:lnTo>
                  <a:pt x="4210" y="20269"/>
                </a:lnTo>
                <a:lnTo>
                  <a:pt x="4234" y="20196"/>
                </a:lnTo>
                <a:lnTo>
                  <a:pt x="4332" y="19953"/>
                </a:lnTo>
                <a:lnTo>
                  <a:pt x="4429" y="19709"/>
                </a:lnTo>
                <a:lnTo>
                  <a:pt x="4624" y="19369"/>
                </a:lnTo>
                <a:lnTo>
                  <a:pt x="4672" y="19271"/>
                </a:lnTo>
                <a:lnTo>
                  <a:pt x="4697" y="19198"/>
                </a:lnTo>
                <a:lnTo>
                  <a:pt x="4697" y="19101"/>
                </a:lnTo>
                <a:lnTo>
                  <a:pt x="4672" y="19004"/>
                </a:lnTo>
                <a:lnTo>
                  <a:pt x="4551" y="19004"/>
                </a:lnTo>
                <a:lnTo>
                  <a:pt x="4453" y="19077"/>
                </a:lnTo>
                <a:lnTo>
                  <a:pt x="4356" y="19150"/>
                </a:lnTo>
                <a:lnTo>
                  <a:pt x="4259" y="19271"/>
                </a:lnTo>
                <a:lnTo>
                  <a:pt x="4113" y="19490"/>
                </a:lnTo>
                <a:lnTo>
                  <a:pt x="4015" y="19709"/>
                </a:lnTo>
                <a:lnTo>
                  <a:pt x="3869" y="19977"/>
                </a:lnTo>
                <a:lnTo>
                  <a:pt x="3821" y="20123"/>
                </a:lnTo>
                <a:lnTo>
                  <a:pt x="3796" y="20293"/>
                </a:lnTo>
                <a:lnTo>
                  <a:pt x="3358" y="20318"/>
                </a:lnTo>
                <a:lnTo>
                  <a:pt x="3383" y="20172"/>
                </a:lnTo>
                <a:lnTo>
                  <a:pt x="3456" y="19928"/>
                </a:lnTo>
                <a:lnTo>
                  <a:pt x="3553" y="19709"/>
                </a:lnTo>
                <a:lnTo>
                  <a:pt x="3748" y="19320"/>
                </a:lnTo>
                <a:lnTo>
                  <a:pt x="3967" y="18955"/>
                </a:lnTo>
                <a:close/>
                <a:moveTo>
                  <a:pt x="1850" y="19028"/>
                </a:moveTo>
                <a:lnTo>
                  <a:pt x="2166" y="19052"/>
                </a:lnTo>
                <a:lnTo>
                  <a:pt x="2507" y="19052"/>
                </a:lnTo>
                <a:lnTo>
                  <a:pt x="2239" y="19393"/>
                </a:lnTo>
                <a:lnTo>
                  <a:pt x="1971" y="19758"/>
                </a:lnTo>
                <a:lnTo>
                  <a:pt x="1777" y="20099"/>
                </a:lnTo>
                <a:lnTo>
                  <a:pt x="1704" y="20245"/>
                </a:lnTo>
                <a:lnTo>
                  <a:pt x="1655" y="20366"/>
                </a:lnTo>
                <a:lnTo>
                  <a:pt x="1558" y="20366"/>
                </a:lnTo>
                <a:lnTo>
                  <a:pt x="1217" y="20342"/>
                </a:lnTo>
                <a:lnTo>
                  <a:pt x="876" y="20318"/>
                </a:lnTo>
                <a:lnTo>
                  <a:pt x="1144" y="20001"/>
                </a:lnTo>
                <a:lnTo>
                  <a:pt x="1363" y="19685"/>
                </a:lnTo>
                <a:lnTo>
                  <a:pt x="1606" y="19344"/>
                </a:lnTo>
                <a:lnTo>
                  <a:pt x="1850" y="19028"/>
                </a:lnTo>
                <a:close/>
                <a:moveTo>
                  <a:pt x="3675" y="18955"/>
                </a:moveTo>
                <a:lnTo>
                  <a:pt x="3553" y="19077"/>
                </a:lnTo>
                <a:lnTo>
                  <a:pt x="3431" y="19223"/>
                </a:lnTo>
                <a:lnTo>
                  <a:pt x="3261" y="19539"/>
                </a:lnTo>
                <a:lnTo>
                  <a:pt x="3164" y="19709"/>
                </a:lnTo>
                <a:lnTo>
                  <a:pt x="3066" y="19904"/>
                </a:lnTo>
                <a:lnTo>
                  <a:pt x="3018" y="20123"/>
                </a:lnTo>
                <a:lnTo>
                  <a:pt x="2993" y="20220"/>
                </a:lnTo>
                <a:lnTo>
                  <a:pt x="2993" y="20342"/>
                </a:lnTo>
                <a:lnTo>
                  <a:pt x="2044" y="20391"/>
                </a:lnTo>
                <a:lnTo>
                  <a:pt x="2239" y="20123"/>
                </a:lnTo>
                <a:lnTo>
                  <a:pt x="2361" y="19928"/>
                </a:lnTo>
                <a:lnTo>
                  <a:pt x="2677" y="19442"/>
                </a:lnTo>
                <a:lnTo>
                  <a:pt x="2872" y="19198"/>
                </a:lnTo>
                <a:lnTo>
                  <a:pt x="2969" y="19101"/>
                </a:lnTo>
                <a:lnTo>
                  <a:pt x="3066" y="19004"/>
                </a:lnTo>
                <a:lnTo>
                  <a:pt x="3675" y="18955"/>
                </a:lnTo>
                <a:close/>
                <a:moveTo>
                  <a:pt x="6643" y="0"/>
                </a:moveTo>
                <a:lnTo>
                  <a:pt x="5792" y="25"/>
                </a:lnTo>
                <a:lnTo>
                  <a:pt x="4940" y="49"/>
                </a:lnTo>
                <a:lnTo>
                  <a:pt x="3261" y="146"/>
                </a:lnTo>
                <a:lnTo>
                  <a:pt x="2093" y="195"/>
                </a:lnTo>
                <a:lnTo>
                  <a:pt x="1898" y="195"/>
                </a:lnTo>
                <a:lnTo>
                  <a:pt x="1704" y="244"/>
                </a:lnTo>
                <a:lnTo>
                  <a:pt x="1655" y="219"/>
                </a:lnTo>
                <a:lnTo>
                  <a:pt x="1582" y="195"/>
                </a:lnTo>
                <a:lnTo>
                  <a:pt x="1509" y="219"/>
                </a:lnTo>
                <a:lnTo>
                  <a:pt x="1460" y="268"/>
                </a:lnTo>
                <a:lnTo>
                  <a:pt x="1412" y="390"/>
                </a:lnTo>
                <a:lnTo>
                  <a:pt x="1363" y="511"/>
                </a:lnTo>
                <a:lnTo>
                  <a:pt x="1339" y="755"/>
                </a:lnTo>
                <a:lnTo>
                  <a:pt x="1339" y="1047"/>
                </a:lnTo>
                <a:lnTo>
                  <a:pt x="1387" y="1314"/>
                </a:lnTo>
                <a:lnTo>
                  <a:pt x="1217" y="1290"/>
                </a:lnTo>
                <a:lnTo>
                  <a:pt x="1047" y="1290"/>
                </a:lnTo>
                <a:lnTo>
                  <a:pt x="730" y="1314"/>
                </a:lnTo>
                <a:lnTo>
                  <a:pt x="560" y="1314"/>
                </a:lnTo>
                <a:lnTo>
                  <a:pt x="365" y="1338"/>
                </a:lnTo>
                <a:lnTo>
                  <a:pt x="268" y="1363"/>
                </a:lnTo>
                <a:lnTo>
                  <a:pt x="195" y="1411"/>
                </a:lnTo>
                <a:lnTo>
                  <a:pt x="146" y="1460"/>
                </a:lnTo>
                <a:lnTo>
                  <a:pt x="122" y="1557"/>
                </a:lnTo>
                <a:lnTo>
                  <a:pt x="122" y="1630"/>
                </a:lnTo>
                <a:lnTo>
                  <a:pt x="98" y="1874"/>
                </a:lnTo>
                <a:lnTo>
                  <a:pt x="73" y="2117"/>
                </a:lnTo>
                <a:lnTo>
                  <a:pt x="49" y="2652"/>
                </a:lnTo>
                <a:lnTo>
                  <a:pt x="73" y="3674"/>
                </a:lnTo>
                <a:lnTo>
                  <a:pt x="49" y="4891"/>
                </a:lnTo>
                <a:lnTo>
                  <a:pt x="25" y="6083"/>
                </a:lnTo>
                <a:lnTo>
                  <a:pt x="49" y="6765"/>
                </a:lnTo>
                <a:lnTo>
                  <a:pt x="49" y="7446"/>
                </a:lnTo>
                <a:lnTo>
                  <a:pt x="122" y="8809"/>
                </a:lnTo>
                <a:lnTo>
                  <a:pt x="219" y="10171"/>
                </a:lnTo>
                <a:lnTo>
                  <a:pt x="317" y="11534"/>
                </a:lnTo>
                <a:lnTo>
                  <a:pt x="341" y="12166"/>
                </a:lnTo>
                <a:lnTo>
                  <a:pt x="341" y="12799"/>
                </a:lnTo>
                <a:lnTo>
                  <a:pt x="292" y="14064"/>
                </a:lnTo>
                <a:lnTo>
                  <a:pt x="244" y="15330"/>
                </a:lnTo>
                <a:lnTo>
                  <a:pt x="171" y="16595"/>
                </a:lnTo>
                <a:lnTo>
                  <a:pt x="73" y="17519"/>
                </a:lnTo>
                <a:lnTo>
                  <a:pt x="49" y="17982"/>
                </a:lnTo>
                <a:lnTo>
                  <a:pt x="0" y="18444"/>
                </a:lnTo>
                <a:lnTo>
                  <a:pt x="0" y="18931"/>
                </a:lnTo>
                <a:lnTo>
                  <a:pt x="25" y="19393"/>
                </a:lnTo>
                <a:lnTo>
                  <a:pt x="98" y="19831"/>
                </a:lnTo>
                <a:lnTo>
                  <a:pt x="146" y="20050"/>
                </a:lnTo>
                <a:lnTo>
                  <a:pt x="219" y="20269"/>
                </a:lnTo>
                <a:lnTo>
                  <a:pt x="292" y="20366"/>
                </a:lnTo>
                <a:lnTo>
                  <a:pt x="365" y="20415"/>
                </a:lnTo>
                <a:lnTo>
                  <a:pt x="463" y="20439"/>
                </a:lnTo>
                <a:lnTo>
                  <a:pt x="560" y="20415"/>
                </a:lnTo>
                <a:lnTo>
                  <a:pt x="584" y="20512"/>
                </a:lnTo>
                <a:lnTo>
                  <a:pt x="633" y="20610"/>
                </a:lnTo>
                <a:lnTo>
                  <a:pt x="706" y="20658"/>
                </a:lnTo>
                <a:lnTo>
                  <a:pt x="803" y="20731"/>
                </a:lnTo>
                <a:lnTo>
                  <a:pt x="1047" y="20804"/>
                </a:lnTo>
                <a:lnTo>
                  <a:pt x="1339" y="20853"/>
                </a:lnTo>
                <a:lnTo>
                  <a:pt x="1631" y="20877"/>
                </a:lnTo>
                <a:lnTo>
                  <a:pt x="1923" y="20877"/>
                </a:lnTo>
                <a:lnTo>
                  <a:pt x="2312" y="20853"/>
                </a:lnTo>
                <a:lnTo>
                  <a:pt x="3188" y="20829"/>
                </a:lnTo>
                <a:lnTo>
                  <a:pt x="4064" y="20780"/>
                </a:lnTo>
                <a:lnTo>
                  <a:pt x="5792" y="20683"/>
                </a:lnTo>
                <a:lnTo>
                  <a:pt x="7057" y="20634"/>
                </a:lnTo>
                <a:lnTo>
                  <a:pt x="8346" y="20585"/>
                </a:lnTo>
                <a:lnTo>
                  <a:pt x="9612" y="20585"/>
                </a:lnTo>
                <a:lnTo>
                  <a:pt x="10901" y="20610"/>
                </a:lnTo>
                <a:lnTo>
                  <a:pt x="12240" y="20634"/>
                </a:lnTo>
                <a:lnTo>
                  <a:pt x="12337" y="20658"/>
                </a:lnTo>
                <a:lnTo>
                  <a:pt x="12434" y="20658"/>
                </a:lnTo>
                <a:lnTo>
                  <a:pt x="12483" y="20634"/>
                </a:lnTo>
                <a:lnTo>
                  <a:pt x="13262" y="20634"/>
                </a:lnTo>
                <a:lnTo>
                  <a:pt x="14065" y="20585"/>
                </a:lnTo>
                <a:lnTo>
                  <a:pt x="14843" y="20512"/>
                </a:lnTo>
                <a:lnTo>
                  <a:pt x="15622" y="20391"/>
                </a:lnTo>
                <a:lnTo>
                  <a:pt x="15695" y="20366"/>
                </a:lnTo>
                <a:lnTo>
                  <a:pt x="15743" y="20342"/>
                </a:lnTo>
                <a:lnTo>
                  <a:pt x="15865" y="20318"/>
                </a:lnTo>
                <a:lnTo>
                  <a:pt x="15962" y="20269"/>
                </a:lnTo>
                <a:lnTo>
                  <a:pt x="16035" y="20172"/>
                </a:lnTo>
                <a:lnTo>
                  <a:pt x="16035" y="20123"/>
                </a:lnTo>
                <a:lnTo>
                  <a:pt x="16035" y="20050"/>
                </a:lnTo>
                <a:lnTo>
                  <a:pt x="16011" y="19807"/>
                </a:lnTo>
                <a:lnTo>
                  <a:pt x="15987" y="19563"/>
                </a:lnTo>
                <a:lnTo>
                  <a:pt x="15938" y="19320"/>
                </a:lnTo>
                <a:lnTo>
                  <a:pt x="15938" y="19077"/>
                </a:lnTo>
                <a:lnTo>
                  <a:pt x="16425" y="19028"/>
                </a:lnTo>
                <a:lnTo>
                  <a:pt x="16522" y="18979"/>
                </a:lnTo>
                <a:lnTo>
                  <a:pt x="16619" y="18906"/>
                </a:lnTo>
                <a:lnTo>
                  <a:pt x="16668" y="18833"/>
                </a:lnTo>
                <a:lnTo>
                  <a:pt x="16717" y="18760"/>
                </a:lnTo>
                <a:lnTo>
                  <a:pt x="16790" y="18347"/>
                </a:lnTo>
                <a:lnTo>
                  <a:pt x="16838" y="17933"/>
                </a:lnTo>
                <a:lnTo>
                  <a:pt x="16863" y="17519"/>
                </a:lnTo>
                <a:lnTo>
                  <a:pt x="16863" y="17106"/>
                </a:lnTo>
                <a:lnTo>
                  <a:pt x="16863" y="16254"/>
                </a:lnTo>
                <a:lnTo>
                  <a:pt x="16863" y="15427"/>
                </a:lnTo>
                <a:lnTo>
                  <a:pt x="16838" y="14429"/>
                </a:lnTo>
                <a:lnTo>
                  <a:pt x="16838" y="13432"/>
                </a:lnTo>
                <a:lnTo>
                  <a:pt x="16765" y="11412"/>
                </a:lnTo>
                <a:lnTo>
                  <a:pt x="16765" y="10414"/>
                </a:lnTo>
                <a:lnTo>
                  <a:pt x="16765" y="9417"/>
                </a:lnTo>
                <a:lnTo>
                  <a:pt x="16814" y="7422"/>
                </a:lnTo>
                <a:lnTo>
                  <a:pt x="16814" y="6473"/>
                </a:lnTo>
                <a:lnTo>
                  <a:pt x="16838" y="5499"/>
                </a:lnTo>
                <a:lnTo>
                  <a:pt x="16814" y="5013"/>
                </a:lnTo>
                <a:lnTo>
                  <a:pt x="16765" y="4550"/>
                </a:lnTo>
                <a:lnTo>
                  <a:pt x="16717" y="4064"/>
                </a:lnTo>
                <a:lnTo>
                  <a:pt x="16619" y="3601"/>
                </a:lnTo>
                <a:lnTo>
                  <a:pt x="16595" y="3553"/>
                </a:lnTo>
                <a:lnTo>
                  <a:pt x="16522" y="3504"/>
                </a:lnTo>
                <a:lnTo>
                  <a:pt x="16425" y="3334"/>
                </a:lnTo>
                <a:lnTo>
                  <a:pt x="16303" y="3188"/>
                </a:lnTo>
                <a:lnTo>
                  <a:pt x="16060" y="2896"/>
                </a:lnTo>
                <a:lnTo>
                  <a:pt x="15792" y="2604"/>
                </a:lnTo>
                <a:lnTo>
                  <a:pt x="15524" y="2336"/>
                </a:lnTo>
                <a:lnTo>
                  <a:pt x="14989" y="1801"/>
                </a:lnTo>
                <a:lnTo>
                  <a:pt x="14503" y="1338"/>
                </a:lnTo>
                <a:lnTo>
                  <a:pt x="14259" y="1119"/>
                </a:lnTo>
                <a:lnTo>
                  <a:pt x="14016" y="901"/>
                </a:lnTo>
                <a:lnTo>
                  <a:pt x="13700" y="633"/>
                </a:lnTo>
                <a:lnTo>
                  <a:pt x="13554" y="487"/>
                </a:lnTo>
                <a:lnTo>
                  <a:pt x="13383" y="390"/>
                </a:lnTo>
                <a:lnTo>
                  <a:pt x="13335" y="317"/>
                </a:lnTo>
                <a:lnTo>
                  <a:pt x="13310" y="292"/>
                </a:lnTo>
                <a:lnTo>
                  <a:pt x="13237" y="268"/>
                </a:lnTo>
                <a:lnTo>
                  <a:pt x="13164" y="244"/>
                </a:lnTo>
                <a:lnTo>
                  <a:pt x="9904" y="73"/>
                </a:lnTo>
                <a:lnTo>
                  <a:pt x="8273" y="25"/>
                </a:lnTo>
                <a:lnTo>
                  <a:pt x="66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1222257" y="1724801"/>
            <a:ext cx="415238" cy="419359"/>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txBox="1"/>
          <p:nvPr/>
        </p:nvSpPr>
        <p:spPr>
          <a:xfrm>
            <a:off x="2635875" y="3112650"/>
            <a:ext cx="6023400" cy="178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Calibri"/>
                <a:ea typeface="Calibri"/>
                <a:cs typeface="Calibri"/>
                <a:sym typeface="Calibri"/>
              </a:rPr>
              <a:t>Open access offers significant advantages for authors who want to increase the audience for their works</a:t>
            </a:r>
            <a:endParaRPr sz="2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9"/>
          <p:cNvSpPr txBox="1"/>
          <p:nvPr/>
        </p:nvSpPr>
        <p:spPr>
          <a:xfrm>
            <a:off x="2574750" y="3162825"/>
            <a:ext cx="6143700" cy="1340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200" b="1">
                <a:solidFill>
                  <a:srgbClr val="E69138"/>
                </a:solidFill>
                <a:latin typeface="Calibri"/>
                <a:ea typeface="Calibri"/>
                <a:cs typeface="Calibri"/>
                <a:sym typeface="Calibri"/>
              </a:rPr>
              <a:t>Wayne Martin et al.</a:t>
            </a:r>
            <a:endParaRPr sz="2200" b="1">
              <a:solidFill>
                <a:srgbClr val="E69138"/>
              </a:solidFill>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r>
              <a:rPr lang="en" sz="1800">
                <a:latin typeface="Calibri"/>
                <a:ea typeface="Calibri"/>
                <a:cs typeface="Calibri"/>
                <a:sym typeface="Calibri"/>
              </a:rPr>
              <a:t>Regained rights to their textbook and made it openly accessible. The book has now been downloaded more than 107,000 times. </a:t>
            </a:r>
            <a:endParaRPr sz="1800">
              <a:latin typeface="Calibri"/>
              <a:ea typeface="Calibri"/>
              <a:cs typeface="Calibri"/>
              <a:sym typeface="Calibri"/>
            </a:endParaRPr>
          </a:p>
          <a:p>
            <a:pPr marL="0" lvl="0" indent="0" algn="ctr" rtl="0">
              <a:spcBef>
                <a:spcPts val="600"/>
              </a:spcBef>
              <a:spcAft>
                <a:spcPts val="0"/>
              </a:spcAft>
              <a:buClr>
                <a:schemeClr val="dk1"/>
              </a:buClr>
              <a:buSzPts val="1100"/>
              <a:buFont typeface="Arial"/>
              <a:buNone/>
            </a:pPr>
            <a:endParaRPr sz="1800">
              <a:solidFill>
                <a:srgbClr val="2C3E50"/>
              </a:solidFill>
              <a:latin typeface="Calibri"/>
              <a:ea typeface="Calibri"/>
              <a:cs typeface="Calibri"/>
              <a:sym typeface="Calibri"/>
            </a:endParaRPr>
          </a:p>
        </p:txBody>
      </p:sp>
      <p:sp>
        <p:nvSpPr>
          <p:cNvPr id="390" name="Google Shape;390;p19"/>
          <p:cNvSpPr/>
          <p:nvPr/>
        </p:nvSpPr>
        <p:spPr>
          <a:xfrm rot="-501298">
            <a:off x="723120" y="1510556"/>
            <a:ext cx="793568" cy="802307"/>
          </a:xfrm>
          <a:custGeom>
            <a:avLst/>
            <a:gdLst/>
            <a:ahLst/>
            <a:cxnLst/>
            <a:rect l="l" t="t" r="r" b="b"/>
            <a:pathLst>
              <a:path w="17618" h="17812" extrusionOk="0">
                <a:moveTo>
                  <a:pt x="8785" y="3553"/>
                </a:moveTo>
                <a:lnTo>
                  <a:pt x="8931" y="3845"/>
                </a:lnTo>
                <a:lnTo>
                  <a:pt x="9052" y="4137"/>
                </a:lnTo>
                <a:lnTo>
                  <a:pt x="9223" y="4453"/>
                </a:lnTo>
                <a:lnTo>
                  <a:pt x="9198" y="4502"/>
                </a:lnTo>
                <a:lnTo>
                  <a:pt x="9198" y="4551"/>
                </a:lnTo>
                <a:lnTo>
                  <a:pt x="9223" y="4599"/>
                </a:lnTo>
                <a:lnTo>
                  <a:pt x="9247" y="4624"/>
                </a:lnTo>
                <a:lnTo>
                  <a:pt x="9393" y="4721"/>
                </a:lnTo>
                <a:lnTo>
                  <a:pt x="9539" y="4794"/>
                </a:lnTo>
                <a:lnTo>
                  <a:pt x="9685" y="4842"/>
                </a:lnTo>
                <a:lnTo>
                  <a:pt x="9855" y="4891"/>
                </a:lnTo>
                <a:lnTo>
                  <a:pt x="10220" y="4940"/>
                </a:lnTo>
                <a:lnTo>
                  <a:pt x="10561" y="4988"/>
                </a:lnTo>
                <a:lnTo>
                  <a:pt x="10366" y="5110"/>
                </a:lnTo>
                <a:lnTo>
                  <a:pt x="10172" y="5256"/>
                </a:lnTo>
                <a:lnTo>
                  <a:pt x="10001" y="5378"/>
                </a:lnTo>
                <a:lnTo>
                  <a:pt x="9831" y="5524"/>
                </a:lnTo>
                <a:lnTo>
                  <a:pt x="9734" y="5548"/>
                </a:lnTo>
                <a:lnTo>
                  <a:pt x="9661" y="5572"/>
                </a:lnTo>
                <a:lnTo>
                  <a:pt x="9612" y="5645"/>
                </a:lnTo>
                <a:lnTo>
                  <a:pt x="9588" y="5743"/>
                </a:lnTo>
                <a:lnTo>
                  <a:pt x="9588" y="5962"/>
                </a:lnTo>
                <a:lnTo>
                  <a:pt x="9636" y="6156"/>
                </a:lnTo>
                <a:lnTo>
                  <a:pt x="9758" y="6570"/>
                </a:lnTo>
                <a:lnTo>
                  <a:pt x="9831" y="6911"/>
                </a:lnTo>
                <a:lnTo>
                  <a:pt x="9831" y="6911"/>
                </a:lnTo>
                <a:lnTo>
                  <a:pt x="9466" y="6740"/>
                </a:lnTo>
                <a:lnTo>
                  <a:pt x="9125" y="6546"/>
                </a:lnTo>
                <a:lnTo>
                  <a:pt x="8979" y="6473"/>
                </a:lnTo>
                <a:lnTo>
                  <a:pt x="8785" y="6400"/>
                </a:lnTo>
                <a:lnTo>
                  <a:pt x="8687" y="6400"/>
                </a:lnTo>
                <a:lnTo>
                  <a:pt x="8614" y="6473"/>
                </a:lnTo>
                <a:lnTo>
                  <a:pt x="8444" y="6497"/>
                </a:lnTo>
                <a:lnTo>
                  <a:pt x="8274" y="6570"/>
                </a:lnTo>
                <a:lnTo>
                  <a:pt x="7957" y="6765"/>
                </a:lnTo>
                <a:lnTo>
                  <a:pt x="7592" y="6984"/>
                </a:lnTo>
                <a:lnTo>
                  <a:pt x="7714" y="6351"/>
                </a:lnTo>
                <a:lnTo>
                  <a:pt x="7787" y="6083"/>
                </a:lnTo>
                <a:lnTo>
                  <a:pt x="7836" y="6083"/>
                </a:lnTo>
                <a:lnTo>
                  <a:pt x="7909" y="6059"/>
                </a:lnTo>
                <a:lnTo>
                  <a:pt x="7957" y="6035"/>
                </a:lnTo>
                <a:lnTo>
                  <a:pt x="8006" y="5986"/>
                </a:lnTo>
                <a:lnTo>
                  <a:pt x="8030" y="5937"/>
                </a:lnTo>
                <a:lnTo>
                  <a:pt x="8030" y="5889"/>
                </a:lnTo>
                <a:lnTo>
                  <a:pt x="8030" y="5816"/>
                </a:lnTo>
                <a:lnTo>
                  <a:pt x="8006" y="5767"/>
                </a:lnTo>
                <a:lnTo>
                  <a:pt x="7860" y="5572"/>
                </a:lnTo>
                <a:lnTo>
                  <a:pt x="7690" y="5426"/>
                </a:lnTo>
                <a:lnTo>
                  <a:pt x="7300" y="5159"/>
                </a:lnTo>
                <a:lnTo>
                  <a:pt x="6960" y="4915"/>
                </a:lnTo>
                <a:lnTo>
                  <a:pt x="7057" y="4915"/>
                </a:lnTo>
                <a:lnTo>
                  <a:pt x="7325" y="4867"/>
                </a:lnTo>
                <a:lnTo>
                  <a:pt x="7592" y="4818"/>
                </a:lnTo>
                <a:lnTo>
                  <a:pt x="7884" y="4745"/>
                </a:lnTo>
                <a:lnTo>
                  <a:pt x="8006" y="4721"/>
                </a:lnTo>
                <a:lnTo>
                  <a:pt x="8128" y="4648"/>
                </a:lnTo>
                <a:lnTo>
                  <a:pt x="8201" y="4599"/>
                </a:lnTo>
                <a:lnTo>
                  <a:pt x="8225" y="4526"/>
                </a:lnTo>
                <a:lnTo>
                  <a:pt x="8298" y="4453"/>
                </a:lnTo>
                <a:lnTo>
                  <a:pt x="8371" y="4380"/>
                </a:lnTo>
                <a:lnTo>
                  <a:pt x="8493" y="4186"/>
                </a:lnTo>
                <a:lnTo>
                  <a:pt x="8663" y="3821"/>
                </a:lnTo>
                <a:lnTo>
                  <a:pt x="8785" y="3553"/>
                </a:lnTo>
                <a:close/>
                <a:moveTo>
                  <a:pt x="8712" y="3042"/>
                </a:moveTo>
                <a:lnTo>
                  <a:pt x="8614" y="3091"/>
                </a:lnTo>
                <a:lnTo>
                  <a:pt x="8541" y="3139"/>
                </a:lnTo>
                <a:lnTo>
                  <a:pt x="8468" y="3237"/>
                </a:lnTo>
                <a:lnTo>
                  <a:pt x="8347" y="3431"/>
                </a:lnTo>
                <a:lnTo>
                  <a:pt x="8274" y="3602"/>
                </a:lnTo>
                <a:lnTo>
                  <a:pt x="8152" y="3821"/>
                </a:lnTo>
                <a:lnTo>
                  <a:pt x="8006" y="4040"/>
                </a:lnTo>
                <a:lnTo>
                  <a:pt x="7909" y="4161"/>
                </a:lnTo>
                <a:lnTo>
                  <a:pt x="7860" y="4234"/>
                </a:lnTo>
                <a:lnTo>
                  <a:pt x="7811" y="4307"/>
                </a:lnTo>
                <a:lnTo>
                  <a:pt x="7617" y="4356"/>
                </a:lnTo>
                <a:lnTo>
                  <a:pt x="7398" y="4405"/>
                </a:lnTo>
                <a:lnTo>
                  <a:pt x="7008" y="4526"/>
                </a:lnTo>
                <a:lnTo>
                  <a:pt x="6643" y="4575"/>
                </a:lnTo>
                <a:lnTo>
                  <a:pt x="6546" y="4599"/>
                </a:lnTo>
                <a:lnTo>
                  <a:pt x="6449" y="4648"/>
                </a:lnTo>
                <a:lnTo>
                  <a:pt x="6400" y="4697"/>
                </a:lnTo>
                <a:lnTo>
                  <a:pt x="6376" y="4745"/>
                </a:lnTo>
                <a:lnTo>
                  <a:pt x="6400" y="4818"/>
                </a:lnTo>
                <a:lnTo>
                  <a:pt x="6449" y="4867"/>
                </a:lnTo>
                <a:lnTo>
                  <a:pt x="6449" y="4940"/>
                </a:lnTo>
                <a:lnTo>
                  <a:pt x="6497" y="5013"/>
                </a:lnTo>
                <a:lnTo>
                  <a:pt x="6619" y="5159"/>
                </a:lnTo>
                <a:lnTo>
                  <a:pt x="6741" y="5280"/>
                </a:lnTo>
                <a:lnTo>
                  <a:pt x="6887" y="5378"/>
                </a:lnTo>
                <a:lnTo>
                  <a:pt x="7495" y="5889"/>
                </a:lnTo>
                <a:lnTo>
                  <a:pt x="7446" y="5962"/>
                </a:lnTo>
                <a:lnTo>
                  <a:pt x="7398" y="6059"/>
                </a:lnTo>
                <a:lnTo>
                  <a:pt x="7325" y="6229"/>
                </a:lnTo>
                <a:lnTo>
                  <a:pt x="7179" y="6765"/>
                </a:lnTo>
                <a:lnTo>
                  <a:pt x="7057" y="7300"/>
                </a:lnTo>
                <a:lnTo>
                  <a:pt x="7057" y="7397"/>
                </a:lnTo>
                <a:lnTo>
                  <a:pt x="7106" y="7470"/>
                </a:lnTo>
                <a:lnTo>
                  <a:pt x="7154" y="7519"/>
                </a:lnTo>
                <a:lnTo>
                  <a:pt x="7203" y="7543"/>
                </a:lnTo>
                <a:lnTo>
                  <a:pt x="7276" y="7568"/>
                </a:lnTo>
                <a:lnTo>
                  <a:pt x="7349" y="7543"/>
                </a:lnTo>
                <a:lnTo>
                  <a:pt x="7422" y="7519"/>
                </a:lnTo>
                <a:lnTo>
                  <a:pt x="7471" y="7446"/>
                </a:lnTo>
                <a:lnTo>
                  <a:pt x="7617" y="7397"/>
                </a:lnTo>
                <a:lnTo>
                  <a:pt x="7763" y="7324"/>
                </a:lnTo>
                <a:lnTo>
                  <a:pt x="8030" y="7178"/>
                </a:lnTo>
                <a:lnTo>
                  <a:pt x="8371" y="7032"/>
                </a:lnTo>
                <a:lnTo>
                  <a:pt x="8541" y="6935"/>
                </a:lnTo>
                <a:lnTo>
                  <a:pt x="8712" y="6838"/>
                </a:lnTo>
                <a:lnTo>
                  <a:pt x="8736" y="6838"/>
                </a:lnTo>
                <a:lnTo>
                  <a:pt x="8833" y="6935"/>
                </a:lnTo>
                <a:lnTo>
                  <a:pt x="8955" y="7008"/>
                </a:lnTo>
                <a:lnTo>
                  <a:pt x="9174" y="7130"/>
                </a:lnTo>
                <a:lnTo>
                  <a:pt x="9369" y="7251"/>
                </a:lnTo>
                <a:lnTo>
                  <a:pt x="9612" y="7373"/>
                </a:lnTo>
                <a:lnTo>
                  <a:pt x="9855" y="7446"/>
                </a:lnTo>
                <a:lnTo>
                  <a:pt x="10074" y="7519"/>
                </a:lnTo>
                <a:lnTo>
                  <a:pt x="10147" y="7495"/>
                </a:lnTo>
                <a:lnTo>
                  <a:pt x="10220" y="7470"/>
                </a:lnTo>
                <a:lnTo>
                  <a:pt x="10269" y="7446"/>
                </a:lnTo>
                <a:lnTo>
                  <a:pt x="10293" y="7373"/>
                </a:lnTo>
                <a:lnTo>
                  <a:pt x="10293" y="7324"/>
                </a:lnTo>
                <a:lnTo>
                  <a:pt x="10293" y="7251"/>
                </a:lnTo>
                <a:lnTo>
                  <a:pt x="10293" y="7178"/>
                </a:lnTo>
                <a:lnTo>
                  <a:pt x="10245" y="7130"/>
                </a:lnTo>
                <a:lnTo>
                  <a:pt x="10269" y="7032"/>
                </a:lnTo>
                <a:lnTo>
                  <a:pt x="10269" y="6935"/>
                </a:lnTo>
                <a:lnTo>
                  <a:pt x="10245" y="6716"/>
                </a:lnTo>
                <a:lnTo>
                  <a:pt x="10196" y="6497"/>
                </a:lnTo>
                <a:lnTo>
                  <a:pt x="10123" y="6278"/>
                </a:lnTo>
                <a:lnTo>
                  <a:pt x="10074" y="6059"/>
                </a:lnTo>
                <a:lnTo>
                  <a:pt x="10050" y="5840"/>
                </a:lnTo>
                <a:lnTo>
                  <a:pt x="10293" y="5694"/>
                </a:lnTo>
                <a:lnTo>
                  <a:pt x="10537" y="5524"/>
                </a:lnTo>
                <a:lnTo>
                  <a:pt x="10683" y="5426"/>
                </a:lnTo>
                <a:lnTo>
                  <a:pt x="10829" y="5305"/>
                </a:lnTo>
                <a:lnTo>
                  <a:pt x="10975" y="5183"/>
                </a:lnTo>
                <a:lnTo>
                  <a:pt x="11096" y="5037"/>
                </a:lnTo>
                <a:lnTo>
                  <a:pt x="11121" y="4940"/>
                </a:lnTo>
                <a:lnTo>
                  <a:pt x="11096" y="4842"/>
                </a:lnTo>
                <a:lnTo>
                  <a:pt x="11121" y="4745"/>
                </a:lnTo>
                <a:lnTo>
                  <a:pt x="11072" y="4648"/>
                </a:lnTo>
                <a:lnTo>
                  <a:pt x="10999" y="4551"/>
                </a:lnTo>
                <a:lnTo>
                  <a:pt x="10950" y="4526"/>
                </a:lnTo>
                <a:lnTo>
                  <a:pt x="10877" y="4526"/>
                </a:lnTo>
                <a:lnTo>
                  <a:pt x="10610" y="4502"/>
                </a:lnTo>
                <a:lnTo>
                  <a:pt x="10318" y="4453"/>
                </a:lnTo>
                <a:lnTo>
                  <a:pt x="10026" y="4429"/>
                </a:lnTo>
                <a:lnTo>
                  <a:pt x="9734" y="4380"/>
                </a:lnTo>
                <a:lnTo>
                  <a:pt x="9709" y="4283"/>
                </a:lnTo>
                <a:lnTo>
                  <a:pt x="9490" y="3942"/>
                </a:lnTo>
                <a:lnTo>
                  <a:pt x="9296" y="3602"/>
                </a:lnTo>
                <a:lnTo>
                  <a:pt x="9150" y="3334"/>
                </a:lnTo>
                <a:lnTo>
                  <a:pt x="9052" y="3212"/>
                </a:lnTo>
                <a:lnTo>
                  <a:pt x="8979" y="3164"/>
                </a:lnTo>
                <a:lnTo>
                  <a:pt x="8906" y="3139"/>
                </a:lnTo>
                <a:lnTo>
                  <a:pt x="8882" y="3139"/>
                </a:lnTo>
                <a:lnTo>
                  <a:pt x="8858" y="3091"/>
                </a:lnTo>
                <a:lnTo>
                  <a:pt x="8785" y="3066"/>
                </a:lnTo>
                <a:lnTo>
                  <a:pt x="8712" y="3042"/>
                </a:lnTo>
                <a:close/>
                <a:moveTo>
                  <a:pt x="14430" y="2507"/>
                </a:moveTo>
                <a:lnTo>
                  <a:pt x="14576" y="2531"/>
                </a:lnTo>
                <a:lnTo>
                  <a:pt x="14868" y="2531"/>
                </a:lnTo>
                <a:lnTo>
                  <a:pt x="15403" y="2580"/>
                </a:lnTo>
                <a:lnTo>
                  <a:pt x="15695" y="2604"/>
                </a:lnTo>
                <a:lnTo>
                  <a:pt x="15987" y="2604"/>
                </a:lnTo>
                <a:lnTo>
                  <a:pt x="15890" y="2945"/>
                </a:lnTo>
                <a:lnTo>
                  <a:pt x="15865" y="3310"/>
                </a:lnTo>
                <a:lnTo>
                  <a:pt x="15817" y="3675"/>
                </a:lnTo>
                <a:lnTo>
                  <a:pt x="15768" y="4015"/>
                </a:lnTo>
                <a:lnTo>
                  <a:pt x="15671" y="4599"/>
                </a:lnTo>
                <a:lnTo>
                  <a:pt x="15500" y="5159"/>
                </a:lnTo>
                <a:lnTo>
                  <a:pt x="15306" y="5718"/>
                </a:lnTo>
                <a:lnTo>
                  <a:pt x="15184" y="5986"/>
                </a:lnTo>
                <a:lnTo>
                  <a:pt x="15062" y="6254"/>
                </a:lnTo>
                <a:lnTo>
                  <a:pt x="14843" y="6594"/>
                </a:lnTo>
                <a:lnTo>
                  <a:pt x="14576" y="6935"/>
                </a:lnTo>
                <a:lnTo>
                  <a:pt x="14308" y="7227"/>
                </a:lnTo>
                <a:lnTo>
                  <a:pt x="14040" y="7543"/>
                </a:lnTo>
                <a:lnTo>
                  <a:pt x="13700" y="7860"/>
                </a:lnTo>
                <a:lnTo>
                  <a:pt x="13335" y="8127"/>
                </a:lnTo>
                <a:lnTo>
                  <a:pt x="13286" y="8152"/>
                </a:lnTo>
                <a:lnTo>
                  <a:pt x="13408" y="7641"/>
                </a:lnTo>
                <a:lnTo>
                  <a:pt x="13529" y="7251"/>
                </a:lnTo>
                <a:lnTo>
                  <a:pt x="13602" y="6862"/>
                </a:lnTo>
                <a:lnTo>
                  <a:pt x="13724" y="6059"/>
                </a:lnTo>
                <a:lnTo>
                  <a:pt x="13748" y="5937"/>
                </a:lnTo>
                <a:lnTo>
                  <a:pt x="13992" y="4624"/>
                </a:lnTo>
                <a:lnTo>
                  <a:pt x="14089" y="4088"/>
                </a:lnTo>
                <a:lnTo>
                  <a:pt x="14186" y="3553"/>
                </a:lnTo>
                <a:lnTo>
                  <a:pt x="14259" y="3018"/>
                </a:lnTo>
                <a:lnTo>
                  <a:pt x="14284" y="2507"/>
                </a:lnTo>
                <a:close/>
                <a:moveTo>
                  <a:pt x="2118" y="2482"/>
                </a:moveTo>
                <a:lnTo>
                  <a:pt x="2677" y="2507"/>
                </a:lnTo>
                <a:lnTo>
                  <a:pt x="3261" y="2555"/>
                </a:lnTo>
                <a:lnTo>
                  <a:pt x="3213" y="2750"/>
                </a:lnTo>
                <a:lnTo>
                  <a:pt x="3213" y="2945"/>
                </a:lnTo>
                <a:lnTo>
                  <a:pt x="3237" y="3310"/>
                </a:lnTo>
                <a:lnTo>
                  <a:pt x="3286" y="3699"/>
                </a:lnTo>
                <a:lnTo>
                  <a:pt x="3334" y="4064"/>
                </a:lnTo>
                <a:lnTo>
                  <a:pt x="3456" y="4842"/>
                </a:lnTo>
                <a:lnTo>
                  <a:pt x="3529" y="5305"/>
                </a:lnTo>
                <a:lnTo>
                  <a:pt x="3602" y="5791"/>
                </a:lnTo>
                <a:lnTo>
                  <a:pt x="3699" y="6254"/>
                </a:lnTo>
                <a:lnTo>
                  <a:pt x="3845" y="6716"/>
                </a:lnTo>
                <a:lnTo>
                  <a:pt x="3991" y="7154"/>
                </a:lnTo>
                <a:lnTo>
                  <a:pt x="4162" y="7592"/>
                </a:lnTo>
                <a:lnTo>
                  <a:pt x="4381" y="8030"/>
                </a:lnTo>
                <a:lnTo>
                  <a:pt x="4600" y="8444"/>
                </a:lnTo>
                <a:lnTo>
                  <a:pt x="4381" y="8346"/>
                </a:lnTo>
                <a:lnTo>
                  <a:pt x="4162" y="8225"/>
                </a:lnTo>
                <a:lnTo>
                  <a:pt x="3967" y="8103"/>
                </a:lnTo>
                <a:lnTo>
                  <a:pt x="3772" y="7933"/>
                </a:lnTo>
                <a:lnTo>
                  <a:pt x="3602" y="7762"/>
                </a:lnTo>
                <a:lnTo>
                  <a:pt x="3407" y="7568"/>
                </a:lnTo>
                <a:lnTo>
                  <a:pt x="3091" y="7130"/>
                </a:lnTo>
                <a:lnTo>
                  <a:pt x="2823" y="6692"/>
                </a:lnTo>
                <a:lnTo>
                  <a:pt x="2580" y="6229"/>
                </a:lnTo>
                <a:lnTo>
                  <a:pt x="2385" y="5767"/>
                </a:lnTo>
                <a:lnTo>
                  <a:pt x="2191" y="5305"/>
                </a:lnTo>
                <a:lnTo>
                  <a:pt x="1947" y="4624"/>
                </a:lnTo>
                <a:lnTo>
                  <a:pt x="1728" y="3918"/>
                </a:lnTo>
                <a:lnTo>
                  <a:pt x="1607" y="3480"/>
                </a:lnTo>
                <a:lnTo>
                  <a:pt x="1534" y="3042"/>
                </a:lnTo>
                <a:lnTo>
                  <a:pt x="1534" y="2920"/>
                </a:lnTo>
                <a:lnTo>
                  <a:pt x="1534" y="2799"/>
                </a:lnTo>
                <a:lnTo>
                  <a:pt x="1558" y="2677"/>
                </a:lnTo>
                <a:lnTo>
                  <a:pt x="1534" y="2555"/>
                </a:lnTo>
                <a:lnTo>
                  <a:pt x="1850" y="2507"/>
                </a:lnTo>
                <a:lnTo>
                  <a:pt x="2118" y="2482"/>
                </a:lnTo>
                <a:close/>
                <a:moveTo>
                  <a:pt x="1850" y="1996"/>
                </a:moveTo>
                <a:lnTo>
                  <a:pt x="1558" y="2044"/>
                </a:lnTo>
                <a:lnTo>
                  <a:pt x="1412" y="2069"/>
                </a:lnTo>
                <a:lnTo>
                  <a:pt x="1290" y="2142"/>
                </a:lnTo>
                <a:lnTo>
                  <a:pt x="1193" y="2215"/>
                </a:lnTo>
                <a:lnTo>
                  <a:pt x="1120" y="2336"/>
                </a:lnTo>
                <a:lnTo>
                  <a:pt x="1120" y="2409"/>
                </a:lnTo>
                <a:lnTo>
                  <a:pt x="1169" y="2482"/>
                </a:lnTo>
                <a:lnTo>
                  <a:pt x="1096" y="2604"/>
                </a:lnTo>
                <a:lnTo>
                  <a:pt x="1047" y="2750"/>
                </a:lnTo>
                <a:lnTo>
                  <a:pt x="1023" y="2945"/>
                </a:lnTo>
                <a:lnTo>
                  <a:pt x="1023" y="3139"/>
                </a:lnTo>
                <a:lnTo>
                  <a:pt x="1047" y="3358"/>
                </a:lnTo>
                <a:lnTo>
                  <a:pt x="1071" y="3577"/>
                </a:lnTo>
                <a:lnTo>
                  <a:pt x="1193" y="4064"/>
                </a:lnTo>
                <a:lnTo>
                  <a:pt x="1363" y="4551"/>
                </a:lnTo>
                <a:lnTo>
                  <a:pt x="1509" y="4988"/>
                </a:lnTo>
                <a:lnTo>
                  <a:pt x="1753" y="5597"/>
                </a:lnTo>
                <a:lnTo>
                  <a:pt x="1972" y="6132"/>
                </a:lnTo>
                <a:lnTo>
                  <a:pt x="2215" y="6692"/>
                </a:lnTo>
                <a:lnTo>
                  <a:pt x="2531" y="7227"/>
                </a:lnTo>
                <a:lnTo>
                  <a:pt x="2726" y="7495"/>
                </a:lnTo>
                <a:lnTo>
                  <a:pt x="2896" y="7762"/>
                </a:lnTo>
                <a:lnTo>
                  <a:pt x="3115" y="7981"/>
                </a:lnTo>
                <a:lnTo>
                  <a:pt x="3334" y="8200"/>
                </a:lnTo>
                <a:lnTo>
                  <a:pt x="3553" y="8395"/>
                </a:lnTo>
                <a:lnTo>
                  <a:pt x="3797" y="8565"/>
                </a:lnTo>
                <a:lnTo>
                  <a:pt x="4064" y="8711"/>
                </a:lnTo>
                <a:lnTo>
                  <a:pt x="4332" y="8833"/>
                </a:lnTo>
                <a:lnTo>
                  <a:pt x="4624" y="8882"/>
                </a:lnTo>
                <a:lnTo>
                  <a:pt x="4916" y="8930"/>
                </a:lnTo>
                <a:lnTo>
                  <a:pt x="4964" y="8906"/>
                </a:lnTo>
                <a:lnTo>
                  <a:pt x="5013" y="8906"/>
                </a:lnTo>
                <a:lnTo>
                  <a:pt x="5062" y="8833"/>
                </a:lnTo>
                <a:lnTo>
                  <a:pt x="5110" y="8736"/>
                </a:lnTo>
                <a:lnTo>
                  <a:pt x="5086" y="8663"/>
                </a:lnTo>
                <a:lnTo>
                  <a:pt x="5110" y="8590"/>
                </a:lnTo>
                <a:lnTo>
                  <a:pt x="5135" y="8492"/>
                </a:lnTo>
                <a:lnTo>
                  <a:pt x="5110" y="8322"/>
                </a:lnTo>
                <a:lnTo>
                  <a:pt x="5037" y="8152"/>
                </a:lnTo>
                <a:lnTo>
                  <a:pt x="4940" y="7957"/>
                </a:lnTo>
                <a:lnTo>
                  <a:pt x="4721" y="7568"/>
                </a:lnTo>
                <a:lnTo>
                  <a:pt x="4527" y="7276"/>
                </a:lnTo>
                <a:lnTo>
                  <a:pt x="4405" y="7032"/>
                </a:lnTo>
                <a:lnTo>
                  <a:pt x="4283" y="6740"/>
                </a:lnTo>
                <a:lnTo>
                  <a:pt x="4186" y="6448"/>
                </a:lnTo>
                <a:lnTo>
                  <a:pt x="4113" y="6156"/>
                </a:lnTo>
                <a:lnTo>
                  <a:pt x="4040" y="5864"/>
                </a:lnTo>
                <a:lnTo>
                  <a:pt x="3991" y="5572"/>
                </a:lnTo>
                <a:lnTo>
                  <a:pt x="3918" y="4964"/>
                </a:lnTo>
                <a:lnTo>
                  <a:pt x="3894" y="4672"/>
                </a:lnTo>
                <a:lnTo>
                  <a:pt x="3845" y="4380"/>
                </a:lnTo>
                <a:lnTo>
                  <a:pt x="3724" y="3796"/>
                </a:lnTo>
                <a:lnTo>
                  <a:pt x="3651" y="3480"/>
                </a:lnTo>
                <a:lnTo>
                  <a:pt x="3626" y="3188"/>
                </a:lnTo>
                <a:lnTo>
                  <a:pt x="3602" y="2896"/>
                </a:lnTo>
                <a:lnTo>
                  <a:pt x="3602" y="2580"/>
                </a:lnTo>
                <a:lnTo>
                  <a:pt x="3699" y="2555"/>
                </a:lnTo>
                <a:lnTo>
                  <a:pt x="3748" y="2507"/>
                </a:lnTo>
                <a:lnTo>
                  <a:pt x="3797" y="2409"/>
                </a:lnTo>
                <a:lnTo>
                  <a:pt x="3821" y="2336"/>
                </a:lnTo>
                <a:lnTo>
                  <a:pt x="3821" y="2263"/>
                </a:lnTo>
                <a:lnTo>
                  <a:pt x="3797" y="2190"/>
                </a:lnTo>
                <a:lnTo>
                  <a:pt x="3724" y="2117"/>
                </a:lnTo>
                <a:lnTo>
                  <a:pt x="3651" y="2093"/>
                </a:lnTo>
                <a:lnTo>
                  <a:pt x="2872" y="2020"/>
                </a:lnTo>
                <a:lnTo>
                  <a:pt x="2507" y="1996"/>
                </a:lnTo>
                <a:close/>
                <a:moveTo>
                  <a:pt x="16425" y="1558"/>
                </a:moveTo>
                <a:lnTo>
                  <a:pt x="16522" y="1582"/>
                </a:lnTo>
                <a:lnTo>
                  <a:pt x="16717" y="1679"/>
                </a:lnTo>
                <a:lnTo>
                  <a:pt x="16839" y="1801"/>
                </a:lnTo>
                <a:lnTo>
                  <a:pt x="16960" y="1971"/>
                </a:lnTo>
                <a:lnTo>
                  <a:pt x="17033" y="2166"/>
                </a:lnTo>
                <a:lnTo>
                  <a:pt x="17106" y="2385"/>
                </a:lnTo>
                <a:lnTo>
                  <a:pt x="17131" y="2628"/>
                </a:lnTo>
                <a:lnTo>
                  <a:pt x="17155" y="2872"/>
                </a:lnTo>
                <a:lnTo>
                  <a:pt x="17131" y="3407"/>
                </a:lnTo>
                <a:lnTo>
                  <a:pt x="17058" y="3918"/>
                </a:lnTo>
                <a:lnTo>
                  <a:pt x="16985" y="4356"/>
                </a:lnTo>
                <a:lnTo>
                  <a:pt x="16936" y="4672"/>
                </a:lnTo>
                <a:lnTo>
                  <a:pt x="16814" y="5134"/>
                </a:lnTo>
                <a:lnTo>
                  <a:pt x="16668" y="5572"/>
                </a:lnTo>
                <a:lnTo>
                  <a:pt x="16498" y="6010"/>
                </a:lnTo>
                <a:lnTo>
                  <a:pt x="16279" y="6424"/>
                </a:lnTo>
                <a:lnTo>
                  <a:pt x="16060" y="6838"/>
                </a:lnTo>
                <a:lnTo>
                  <a:pt x="15792" y="7227"/>
                </a:lnTo>
                <a:lnTo>
                  <a:pt x="15525" y="7592"/>
                </a:lnTo>
                <a:lnTo>
                  <a:pt x="15233" y="7957"/>
                </a:lnTo>
                <a:lnTo>
                  <a:pt x="15062" y="8127"/>
                </a:lnTo>
                <a:lnTo>
                  <a:pt x="14892" y="8298"/>
                </a:lnTo>
                <a:lnTo>
                  <a:pt x="14503" y="8614"/>
                </a:lnTo>
                <a:lnTo>
                  <a:pt x="14089" y="8906"/>
                </a:lnTo>
                <a:lnTo>
                  <a:pt x="13675" y="9149"/>
                </a:lnTo>
                <a:lnTo>
                  <a:pt x="13456" y="9247"/>
                </a:lnTo>
                <a:lnTo>
                  <a:pt x="13262" y="9320"/>
                </a:lnTo>
                <a:lnTo>
                  <a:pt x="12824" y="9441"/>
                </a:lnTo>
                <a:lnTo>
                  <a:pt x="12970" y="9076"/>
                </a:lnTo>
                <a:lnTo>
                  <a:pt x="13091" y="8760"/>
                </a:lnTo>
                <a:lnTo>
                  <a:pt x="13237" y="8711"/>
                </a:lnTo>
                <a:lnTo>
                  <a:pt x="13359" y="8663"/>
                </a:lnTo>
                <a:lnTo>
                  <a:pt x="13627" y="8492"/>
                </a:lnTo>
                <a:lnTo>
                  <a:pt x="13870" y="8298"/>
                </a:lnTo>
                <a:lnTo>
                  <a:pt x="14089" y="8127"/>
                </a:lnTo>
                <a:lnTo>
                  <a:pt x="14430" y="7787"/>
                </a:lnTo>
                <a:lnTo>
                  <a:pt x="14746" y="7446"/>
                </a:lnTo>
                <a:lnTo>
                  <a:pt x="15062" y="7057"/>
                </a:lnTo>
                <a:lnTo>
                  <a:pt x="15330" y="6667"/>
                </a:lnTo>
                <a:lnTo>
                  <a:pt x="15500" y="6424"/>
                </a:lnTo>
                <a:lnTo>
                  <a:pt x="15622" y="6156"/>
                </a:lnTo>
                <a:lnTo>
                  <a:pt x="15744" y="5889"/>
                </a:lnTo>
                <a:lnTo>
                  <a:pt x="15841" y="5597"/>
                </a:lnTo>
                <a:lnTo>
                  <a:pt x="16011" y="5013"/>
                </a:lnTo>
                <a:lnTo>
                  <a:pt x="16133" y="4429"/>
                </a:lnTo>
                <a:lnTo>
                  <a:pt x="16255" y="3894"/>
                </a:lnTo>
                <a:lnTo>
                  <a:pt x="16328" y="3334"/>
                </a:lnTo>
                <a:lnTo>
                  <a:pt x="16401" y="2896"/>
                </a:lnTo>
                <a:lnTo>
                  <a:pt x="16425" y="2677"/>
                </a:lnTo>
                <a:lnTo>
                  <a:pt x="16425" y="2580"/>
                </a:lnTo>
                <a:lnTo>
                  <a:pt x="16425" y="2482"/>
                </a:lnTo>
                <a:lnTo>
                  <a:pt x="16449" y="2409"/>
                </a:lnTo>
                <a:lnTo>
                  <a:pt x="16449" y="2336"/>
                </a:lnTo>
                <a:lnTo>
                  <a:pt x="16425" y="2288"/>
                </a:lnTo>
                <a:lnTo>
                  <a:pt x="16376" y="2215"/>
                </a:lnTo>
                <a:lnTo>
                  <a:pt x="16230" y="2166"/>
                </a:lnTo>
                <a:lnTo>
                  <a:pt x="16060" y="2117"/>
                </a:lnTo>
                <a:lnTo>
                  <a:pt x="15890" y="2093"/>
                </a:lnTo>
                <a:lnTo>
                  <a:pt x="15719" y="2069"/>
                </a:lnTo>
                <a:lnTo>
                  <a:pt x="14624" y="2069"/>
                </a:lnTo>
                <a:lnTo>
                  <a:pt x="14430" y="2093"/>
                </a:lnTo>
                <a:lnTo>
                  <a:pt x="14259" y="2142"/>
                </a:lnTo>
                <a:lnTo>
                  <a:pt x="14235" y="1606"/>
                </a:lnTo>
                <a:lnTo>
                  <a:pt x="14478" y="1679"/>
                </a:lnTo>
                <a:lnTo>
                  <a:pt x="14746" y="1704"/>
                </a:lnTo>
                <a:lnTo>
                  <a:pt x="15014" y="1679"/>
                </a:lnTo>
                <a:lnTo>
                  <a:pt x="15281" y="1655"/>
                </a:lnTo>
                <a:lnTo>
                  <a:pt x="15817" y="1582"/>
                </a:lnTo>
                <a:lnTo>
                  <a:pt x="16060" y="1558"/>
                </a:lnTo>
                <a:close/>
                <a:moveTo>
                  <a:pt x="12556" y="463"/>
                </a:moveTo>
                <a:lnTo>
                  <a:pt x="12337" y="536"/>
                </a:lnTo>
                <a:lnTo>
                  <a:pt x="12118" y="633"/>
                </a:lnTo>
                <a:lnTo>
                  <a:pt x="11948" y="755"/>
                </a:lnTo>
                <a:lnTo>
                  <a:pt x="11875" y="828"/>
                </a:lnTo>
                <a:lnTo>
                  <a:pt x="11826" y="925"/>
                </a:lnTo>
                <a:lnTo>
                  <a:pt x="11826" y="949"/>
                </a:lnTo>
                <a:lnTo>
                  <a:pt x="11851" y="974"/>
                </a:lnTo>
                <a:lnTo>
                  <a:pt x="12921" y="682"/>
                </a:lnTo>
                <a:lnTo>
                  <a:pt x="13505" y="560"/>
                </a:lnTo>
                <a:lnTo>
                  <a:pt x="13700" y="536"/>
                </a:lnTo>
                <a:lnTo>
                  <a:pt x="13797" y="536"/>
                </a:lnTo>
                <a:lnTo>
                  <a:pt x="13894" y="511"/>
                </a:lnTo>
                <a:lnTo>
                  <a:pt x="13894" y="511"/>
                </a:lnTo>
                <a:lnTo>
                  <a:pt x="13870" y="682"/>
                </a:lnTo>
                <a:lnTo>
                  <a:pt x="13748" y="730"/>
                </a:lnTo>
                <a:lnTo>
                  <a:pt x="13627" y="779"/>
                </a:lnTo>
                <a:lnTo>
                  <a:pt x="13383" y="876"/>
                </a:lnTo>
                <a:lnTo>
                  <a:pt x="13018" y="1022"/>
                </a:lnTo>
                <a:lnTo>
                  <a:pt x="12654" y="1144"/>
                </a:lnTo>
                <a:lnTo>
                  <a:pt x="12289" y="1266"/>
                </a:lnTo>
                <a:lnTo>
                  <a:pt x="11948" y="1412"/>
                </a:lnTo>
                <a:lnTo>
                  <a:pt x="11924" y="1436"/>
                </a:lnTo>
                <a:lnTo>
                  <a:pt x="11924" y="1460"/>
                </a:lnTo>
                <a:lnTo>
                  <a:pt x="11924" y="1485"/>
                </a:lnTo>
                <a:lnTo>
                  <a:pt x="12337" y="1485"/>
                </a:lnTo>
                <a:lnTo>
                  <a:pt x="12751" y="1412"/>
                </a:lnTo>
                <a:lnTo>
                  <a:pt x="13140" y="1314"/>
                </a:lnTo>
                <a:lnTo>
                  <a:pt x="13505" y="1193"/>
                </a:lnTo>
                <a:lnTo>
                  <a:pt x="13651" y="1120"/>
                </a:lnTo>
                <a:lnTo>
                  <a:pt x="13870" y="1047"/>
                </a:lnTo>
                <a:lnTo>
                  <a:pt x="13870" y="1047"/>
                </a:lnTo>
                <a:lnTo>
                  <a:pt x="13821" y="1290"/>
                </a:lnTo>
                <a:lnTo>
                  <a:pt x="13821" y="1339"/>
                </a:lnTo>
                <a:lnTo>
                  <a:pt x="13529" y="1387"/>
                </a:lnTo>
                <a:lnTo>
                  <a:pt x="13262" y="1460"/>
                </a:lnTo>
                <a:lnTo>
                  <a:pt x="12970" y="1558"/>
                </a:lnTo>
                <a:lnTo>
                  <a:pt x="12702" y="1631"/>
                </a:lnTo>
                <a:lnTo>
                  <a:pt x="12508" y="1679"/>
                </a:lnTo>
                <a:lnTo>
                  <a:pt x="12264" y="1728"/>
                </a:lnTo>
                <a:lnTo>
                  <a:pt x="12143" y="1777"/>
                </a:lnTo>
                <a:lnTo>
                  <a:pt x="12045" y="1825"/>
                </a:lnTo>
                <a:lnTo>
                  <a:pt x="11972" y="1898"/>
                </a:lnTo>
                <a:lnTo>
                  <a:pt x="11924" y="1971"/>
                </a:lnTo>
                <a:lnTo>
                  <a:pt x="11948" y="1996"/>
                </a:lnTo>
                <a:lnTo>
                  <a:pt x="12021" y="2069"/>
                </a:lnTo>
                <a:lnTo>
                  <a:pt x="12118" y="2093"/>
                </a:lnTo>
                <a:lnTo>
                  <a:pt x="12240" y="2093"/>
                </a:lnTo>
                <a:lnTo>
                  <a:pt x="12362" y="2069"/>
                </a:lnTo>
                <a:lnTo>
                  <a:pt x="12605" y="2020"/>
                </a:lnTo>
                <a:lnTo>
                  <a:pt x="12800" y="1971"/>
                </a:lnTo>
                <a:lnTo>
                  <a:pt x="13335" y="1874"/>
                </a:lnTo>
                <a:lnTo>
                  <a:pt x="13602" y="1801"/>
                </a:lnTo>
                <a:lnTo>
                  <a:pt x="13870" y="1704"/>
                </a:lnTo>
                <a:lnTo>
                  <a:pt x="13821" y="2020"/>
                </a:lnTo>
                <a:lnTo>
                  <a:pt x="13773" y="1996"/>
                </a:lnTo>
                <a:lnTo>
                  <a:pt x="13748" y="1971"/>
                </a:lnTo>
                <a:lnTo>
                  <a:pt x="13529" y="1971"/>
                </a:lnTo>
                <a:lnTo>
                  <a:pt x="13310" y="2069"/>
                </a:lnTo>
                <a:lnTo>
                  <a:pt x="12921" y="2263"/>
                </a:lnTo>
                <a:lnTo>
                  <a:pt x="12508" y="2458"/>
                </a:lnTo>
                <a:lnTo>
                  <a:pt x="12313" y="2604"/>
                </a:lnTo>
                <a:lnTo>
                  <a:pt x="12216" y="2677"/>
                </a:lnTo>
                <a:lnTo>
                  <a:pt x="12143" y="2750"/>
                </a:lnTo>
                <a:lnTo>
                  <a:pt x="12143" y="2774"/>
                </a:lnTo>
                <a:lnTo>
                  <a:pt x="12362" y="2774"/>
                </a:lnTo>
                <a:lnTo>
                  <a:pt x="12581" y="2701"/>
                </a:lnTo>
                <a:lnTo>
                  <a:pt x="12970" y="2555"/>
                </a:lnTo>
                <a:lnTo>
                  <a:pt x="13408" y="2409"/>
                </a:lnTo>
                <a:lnTo>
                  <a:pt x="13627" y="2312"/>
                </a:lnTo>
                <a:lnTo>
                  <a:pt x="13797" y="2215"/>
                </a:lnTo>
                <a:lnTo>
                  <a:pt x="13797" y="2458"/>
                </a:lnTo>
                <a:lnTo>
                  <a:pt x="13602" y="2531"/>
                </a:lnTo>
                <a:lnTo>
                  <a:pt x="13432" y="2604"/>
                </a:lnTo>
                <a:lnTo>
                  <a:pt x="13091" y="2774"/>
                </a:lnTo>
                <a:lnTo>
                  <a:pt x="12581" y="3018"/>
                </a:lnTo>
                <a:lnTo>
                  <a:pt x="12313" y="3164"/>
                </a:lnTo>
                <a:lnTo>
                  <a:pt x="12094" y="3358"/>
                </a:lnTo>
                <a:lnTo>
                  <a:pt x="12118" y="3383"/>
                </a:lnTo>
                <a:lnTo>
                  <a:pt x="12240" y="3383"/>
                </a:lnTo>
                <a:lnTo>
                  <a:pt x="12386" y="3358"/>
                </a:lnTo>
                <a:lnTo>
                  <a:pt x="12678" y="3261"/>
                </a:lnTo>
                <a:lnTo>
                  <a:pt x="13213" y="3042"/>
                </a:lnTo>
                <a:lnTo>
                  <a:pt x="13481" y="2945"/>
                </a:lnTo>
                <a:lnTo>
                  <a:pt x="13627" y="2896"/>
                </a:lnTo>
                <a:lnTo>
                  <a:pt x="13773" y="2823"/>
                </a:lnTo>
                <a:lnTo>
                  <a:pt x="13773" y="3164"/>
                </a:lnTo>
                <a:lnTo>
                  <a:pt x="13748" y="3285"/>
                </a:lnTo>
                <a:lnTo>
                  <a:pt x="13602" y="3285"/>
                </a:lnTo>
                <a:lnTo>
                  <a:pt x="13432" y="3358"/>
                </a:lnTo>
                <a:lnTo>
                  <a:pt x="13140" y="3529"/>
                </a:lnTo>
                <a:lnTo>
                  <a:pt x="12727" y="3748"/>
                </a:lnTo>
                <a:lnTo>
                  <a:pt x="12508" y="3894"/>
                </a:lnTo>
                <a:lnTo>
                  <a:pt x="12337" y="4040"/>
                </a:lnTo>
                <a:lnTo>
                  <a:pt x="12313" y="4064"/>
                </a:lnTo>
                <a:lnTo>
                  <a:pt x="12362" y="4064"/>
                </a:lnTo>
                <a:lnTo>
                  <a:pt x="12556" y="4015"/>
                </a:lnTo>
                <a:lnTo>
                  <a:pt x="12775" y="3942"/>
                </a:lnTo>
                <a:lnTo>
                  <a:pt x="13164" y="3748"/>
                </a:lnTo>
                <a:lnTo>
                  <a:pt x="13456" y="3650"/>
                </a:lnTo>
                <a:lnTo>
                  <a:pt x="13602" y="3577"/>
                </a:lnTo>
                <a:lnTo>
                  <a:pt x="13748" y="3480"/>
                </a:lnTo>
                <a:lnTo>
                  <a:pt x="13700" y="3796"/>
                </a:lnTo>
                <a:lnTo>
                  <a:pt x="13627" y="3772"/>
                </a:lnTo>
                <a:lnTo>
                  <a:pt x="13554" y="3796"/>
                </a:lnTo>
                <a:lnTo>
                  <a:pt x="13189" y="3967"/>
                </a:lnTo>
                <a:lnTo>
                  <a:pt x="12824" y="4137"/>
                </a:lnTo>
                <a:lnTo>
                  <a:pt x="12459" y="4332"/>
                </a:lnTo>
                <a:lnTo>
                  <a:pt x="12289" y="4453"/>
                </a:lnTo>
                <a:lnTo>
                  <a:pt x="12143" y="4575"/>
                </a:lnTo>
                <a:lnTo>
                  <a:pt x="12118" y="4624"/>
                </a:lnTo>
                <a:lnTo>
                  <a:pt x="12143" y="4648"/>
                </a:lnTo>
                <a:lnTo>
                  <a:pt x="12337" y="4672"/>
                </a:lnTo>
                <a:lnTo>
                  <a:pt x="12532" y="4648"/>
                </a:lnTo>
                <a:lnTo>
                  <a:pt x="12727" y="4599"/>
                </a:lnTo>
                <a:lnTo>
                  <a:pt x="12921" y="4502"/>
                </a:lnTo>
                <a:lnTo>
                  <a:pt x="13310" y="4307"/>
                </a:lnTo>
                <a:lnTo>
                  <a:pt x="13481" y="4210"/>
                </a:lnTo>
                <a:lnTo>
                  <a:pt x="13651" y="4137"/>
                </a:lnTo>
                <a:lnTo>
                  <a:pt x="13578" y="4502"/>
                </a:lnTo>
                <a:lnTo>
                  <a:pt x="13456" y="4526"/>
                </a:lnTo>
                <a:lnTo>
                  <a:pt x="13310" y="4551"/>
                </a:lnTo>
                <a:lnTo>
                  <a:pt x="13067" y="4672"/>
                </a:lnTo>
                <a:lnTo>
                  <a:pt x="12605" y="4915"/>
                </a:lnTo>
                <a:lnTo>
                  <a:pt x="12337" y="5013"/>
                </a:lnTo>
                <a:lnTo>
                  <a:pt x="12216" y="5086"/>
                </a:lnTo>
                <a:lnTo>
                  <a:pt x="12118" y="5159"/>
                </a:lnTo>
                <a:lnTo>
                  <a:pt x="12094" y="5207"/>
                </a:lnTo>
                <a:lnTo>
                  <a:pt x="12118" y="5256"/>
                </a:lnTo>
                <a:lnTo>
                  <a:pt x="12216" y="5305"/>
                </a:lnTo>
                <a:lnTo>
                  <a:pt x="12313" y="5353"/>
                </a:lnTo>
                <a:lnTo>
                  <a:pt x="12508" y="5353"/>
                </a:lnTo>
                <a:lnTo>
                  <a:pt x="12727" y="5280"/>
                </a:lnTo>
                <a:lnTo>
                  <a:pt x="12921" y="5207"/>
                </a:lnTo>
                <a:lnTo>
                  <a:pt x="13383" y="5013"/>
                </a:lnTo>
                <a:lnTo>
                  <a:pt x="13481" y="4964"/>
                </a:lnTo>
                <a:lnTo>
                  <a:pt x="13432" y="5280"/>
                </a:lnTo>
                <a:lnTo>
                  <a:pt x="13286" y="5305"/>
                </a:lnTo>
                <a:lnTo>
                  <a:pt x="13140" y="5353"/>
                </a:lnTo>
                <a:lnTo>
                  <a:pt x="12872" y="5499"/>
                </a:lnTo>
                <a:lnTo>
                  <a:pt x="12435" y="5645"/>
                </a:lnTo>
                <a:lnTo>
                  <a:pt x="12240" y="5743"/>
                </a:lnTo>
                <a:lnTo>
                  <a:pt x="12021" y="5840"/>
                </a:lnTo>
                <a:lnTo>
                  <a:pt x="12021" y="5864"/>
                </a:lnTo>
                <a:lnTo>
                  <a:pt x="12045" y="5889"/>
                </a:lnTo>
                <a:lnTo>
                  <a:pt x="12216" y="5913"/>
                </a:lnTo>
                <a:lnTo>
                  <a:pt x="12410" y="5889"/>
                </a:lnTo>
                <a:lnTo>
                  <a:pt x="12605" y="5840"/>
                </a:lnTo>
                <a:lnTo>
                  <a:pt x="12775" y="5791"/>
                </a:lnTo>
                <a:lnTo>
                  <a:pt x="13067" y="5694"/>
                </a:lnTo>
                <a:lnTo>
                  <a:pt x="13359" y="5572"/>
                </a:lnTo>
                <a:lnTo>
                  <a:pt x="13335" y="5694"/>
                </a:lnTo>
                <a:lnTo>
                  <a:pt x="13310" y="5913"/>
                </a:lnTo>
                <a:lnTo>
                  <a:pt x="13116" y="5937"/>
                </a:lnTo>
                <a:lnTo>
                  <a:pt x="12945" y="5986"/>
                </a:lnTo>
                <a:lnTo>
                  <a:pt x="12605" y="6108"/>
                </a:lnTo>
                <a:lnTo>
                  <a:pt x="12191" y="6254"/>
                </a:lnTo>
                <a:lnTo>
                  <a:pt x="11997" y="6351"/>
                </a:lnTo>
                <a:lnTo>
                  <a:pt x="11826" y="6473"/>
                </a:lnTo>
                <a:lnTo>
                  <a:pt x="11826" y="6497"/>
                </a:lnTo>
                <a:lnTo>
                  <a:pt x="11826" y="6521"/>
                </a:lnTo>
                <a:lnTo>
                  <a:pt x="12021" y="6497"/>
                </a:lnTo>
                <a:lnTo>
                  <a:pt x="12216" y="6448"/>
                </a:lnTo>
                <a:lnTo>
                  <a:pt x="12581" y="6327"/>
                </a:lnTo>
                <a:lnTo>
                  <a:pt x="12921" y="6229"/>
                </a:lnTo>
                <a:lnTo>
                  <a:pt x="13262" y="6132"/>
                </a:lnTo>
                <a:lnTo>
                  <a:pt x="13262" y="6132"/>
                </a:lnTo>
                <a:lnTo>
                  <a:pt x="13213" y="6327"/>
                </a:lnTo>
                <a:lnTo>
                  <a:pt x="13140" y="6351"/>
                </a:lnTo>
                <a:lnTo>
                  <a:pt x="12800" y="6546"/>
                </a:lnTo>
                <a:lnTo>
                  <a:pt x="12459" y="6740"/>
                </a:lnTo>
                <a:lnTo>
                  <a:pt x="12118" y="6935"/>
                </a:lnTo>
                <a:lnTo>
                  <a:pt x="11948" y="7057"/>
                </a:lnTo>
                <a:lnTo>
                  <a:pt x="11802" y="7178"/>
                </a:lnTo>
                <a:lnTo>
                  <a:pt x="11802" y="7227"/>
                </a:lnTo>
                <a:lnTo>
                  <a:pt x="11802" y="7251"/>
                </a:lnTo>
                <a:lnTo>
                  <a:pt x="11826" y="7251"/>
                </a:lnTo>
                <a:lnTo>
                  <a:pt x="12167" y="7203"/>
                </a:lnTo>
                <a:lnTo>
                  <a:pt x="12508" y="7081"/>
                </a:lnTo>
                <a:lnTo>
                  <a:pt x="12824" y="6935"/>
                </a:lnTo>
                <a:lnTo>
                  <a:pt x="13140" y="6789"/>
                </a:lnTo>
                <a:lnTo>
                  <a:pt x="13140" y="6789"/>
                </a:lnTo>
                <a:lnTo>
                  <a:pt x="13091" y="6984"/>
                </a:lnTo>
                <a:lnTo>
                  <a:pt x="12945" y="7081"/>
                </a:lnTo>
                <a:lnTo>
                  <a:pt x="12848" y="7130"/>
                </a:lnTo>
                <a:lnTo>
                  <a:pt x="12362" y="7495"/>
                </a:lnTo>
                <a:lnTo>
                  <a:pt x="11851" y="7860"/>
                </a:lnTo>
                <a:lnTo>
                  <a:pt x="11875" y="7884"/>
                </a:lnTo>
                <a:lnTo>
                  <a:pt x="11997" y="7908"/>
                </a:lnTo>
                <a:lnTo>
                  <a:pt x="12216" y="7908"/>
                </a:lnTo>
                <a:lnTo>
                  <a:pt x="12337" y="7860"/>
                </a:lnTo>
                <a:lnTo>
                  <a:pt x="12556" y="7762"/>
                </a:lnTo>
                <a:lnTo>
                  <a:pt x="12775" y="7616"/>
                </a:lnTo>
                <a:lnTo>
                  <a:pt x="12994" y="7470"/>
                </a:lnTo>
                <a:lnTo>
                  <a:pt x="12994" y="7470"/>
                </a:lnTo>
                <a:lnTo>
                  <a:pt x="12921" y="7762"/>
                </a:lnTo>
                <a:lnTo>
                  <a:pt x="12872" y="7762"/>
                </a:lnTo>
                <a:lnTo>
                  <a:pt x="12556" y="7957"/>
                </a:lnTo>
                <a:lnTo>
                  <a:pt x="12216" y="8103"/>
                </a:lnTo>
                <a:lnTo>
                  <a:pt x="12070" y="8176"/>
                </a:lnTo>
                <a:lnTo>
                  <a:pt x="11924" y="8273"/>
                </a:lnTo>
                <a:lnTo>
                  <a:pt x="11802" y="8371"/>
                </a:lnTo>
                <a:lnTo>
                  <a:pt x="11680" y="8492"/>
                </a:lnTo>
                <a:lnTo>
                  <a:pt x="11680" y="8541"/>
                </a:lnTo>
                <a:lnTo>
                  <a:pt x="11729" y="8565"/>
                </a:lnTo>
                <a:lnTo>
                  <a:pt x="11972" y="8517"/>
                </a:lnTo>
                <a:lnTo>
                  <a:pt x="12240" y="8468"/>
                </a:lnTo>
                <a:lnTo>
                  <a:pt x="12508" y="8371"/>
                </a:lnTo>
                <a:lnTo>
                  <a:pt x="12775" y="8273"/>
                </a:lnTo>
                <a:lnTo>
                  <a:pt x="12702" y="8419"/>
                </a:lnTo>
                <a:lnTo>
                  <a:pt x="12629" y="8590"/>
                </a:lnTo>
                <a:lnTo>
                  <a:pt x="12483" y="8614"/>
                </a:lnTo>
                <a:lnTo>
                  <a:pt x="12337" y="8687"/>
                </a:lnTo>
                <a:lnTo>
                  <a:pt x="12070" y="8784"/>
                </a:lnTo>
                <a:lnTo>
                  <a:pt x="11899" y="8857"/>
                </a:lnTo>
                <a:lnTo>
                  <a:pt x="11729" y="8955"/>
                </a:lnTo>
                <a:lnTo>
                  <a:pt x="11583" y="9052"/>
                </a:lnTo>
                <a:lnTo>
                  <a:pt x="11461" y="9198"/>
                </a:lnTo>
                <a:lnTo>
                  <a:pt x="11461" y="9222"/>
                </a:lnTo>
                <a:lnTo>
                  <a:pt x="11486" y="9222"/>
                </a:lnTo>
                <a:lnTo>
                  <a:pt x="11851" y="9174"/>
                </a:lnTo>
                <a:lnTo>
                  <a:pt x="12240" y="9101"/>
                </a:lnTo>
                <a:lnTo>
                  <a:pt x="12459" y="9028"/>
                </a:lnTo>
                <a:lnTo>
                  <a:pt x="12386" y="9174"/>
                </a:lnTo>
                <a:lnTo>
                  <a:pt x="12143" y="9271"/>
                </a:lnTo>
                <a:lnTo>
                  <a:pt x="11899" y="9344"/>
                </a:lnTo>
                <a:lnTo>
                  <a:pt x="11534" y="9466"/>
                </a:lnTo>
                <a:lnTo>
                  <a:pt x="11340" y="9563"/>
                </a:lnTo>
                <a:lnTo>
                  <a:pt x="11194" y="9660"/>
                </a:lnTo>
                <a:lnTo>
                  <a:pt x="11169" y="9685"/>
                </a:lnTo>
                <a:lnTo>
                  <a:pt x="11169" y="9733"/>
                </a:lnTo>
                <a:lnTo>
                  <a:pt x="11194" y="9758"/>
                </a:lnTo>
                <a:lnTo>
                  <a:pt x="11218" y="9782"/>
                </a:lnTo>
                <a:lnTo>
                  <a:pt x="11413" y="9831"/>
                </a:lnTo>
                <a:lnTo>
                  <a:pt x="11583" y="9806"/>
                </a:lnTo>
                <a:lnTo>
                  <a:pt x="11778" y="9758"/>
                </a:lnTo>
                <a:lnTo>
                  <a:pt x="11948" y="9709"/>
                </a:lnTo>
                <a:lnTo>
                  <a:pt x="11875" y="9782"/>
                </a:lnTo>
                <a:lnTo>
                  <a:pt x="11875" y="9879"/>
                </a:lnTo>
                <a:lnTo>
                  <a:pt x="11851" y="9879"/>
                </a:lnTo>
                <a:lnTo>
                  <a:pt x="11656" y="9928"/>
                </a:lnTo>
                <a:lnTo>
                  <a:pt x="11437" y="10001"/>
                </a:lnTo>
                <a:lnTo>
                  <a:pt x="11072" y="10147"/>
                </a:lnTo>
                <a:lnTo>
                  <a:pt x="10683" y="10293"/>
                </a:lnTo>
                <a:lnTo>
                  <a:pt x="10683" y="10317"/>
                </a:lnTo>
                <a:lnTo>
                  <a:pt x="10707" y="10342"/>
                </a:lnTo>
                <a:lnTo>
                  <a:pt x="10877" y="10317"/>
                </a:lnTo>
                <a:lnTo>
                  <a:pt x="11048" y="10317"/>
                </a:lnTo>
                <a:lnTo>
                  <a:pt x="11413" y="10220"/>
                </a:lnTo>
                <a:lnTo>
                  <a:pt x="11583" y="10171"/>
                </a:lnTo>
                <a:lnTo>
                  <a:pt x="11583" y="10171"/>
                </a:lnTo>
                <a:lnTo>
                  <a:pt x="11291" y="10463"/>
                </a:lnTo>
                <a:lnTo>
                  <a:pt x="11023" y="10536"/>
                </a:lnTo>
                <a:lnTo>
                  <a:pt x="10658" y="10585"/>
                </a:lnTo>
                <a:lnTo>
                  <a:pt x="10464" y="10634"/>
                </a:lnTo>
                <a:lnTo>
                  <a:pt x="10391" y="10682"/>
                </a:lnTo>
                <a:lnTo>
                  <a:pt x="10318" y="10731"/>
                </a:lnTo>
                <a:lnTo>
                  <a:pt x="10293" y="10755"/>
                </a:lnTo>
                <a:lnTo>
                  <a:pt x="10318" y="10804"/>
                </a:lnTo>
                <a:lnTo>
                  <a:pt x="10439" y="10853"/>
                </a:lnTo>
                <a:lnTo>
                  <a:pt x="10585" y="10877"/>
                </a:lnTo>
                <a:lnTo>
                  <a:pt x="10731" y="10877"/>
                </a:lnTo>
                <a:lnTo>
                  <a:pt x="10877" y="10853"/>
                </a:lnTo>
                <a:lnTo>
                  <a:pt x="10756" y="10926"/>
                </a:lnTo>
                <a:lnTo>
                  <a:pt x="10512" y="10999"/>
                </a:lnTo>
                <a:lnTo>
                  <a:pt x="10172" y="11047"/>
                </a:lnTo>
                <a:lnTo>
                  <a:pt x="10001" y="11096"/>
                </a:lnTo>
                <a:lnTo>
                  <a:pt x="9831" y="11169"/>
                </a:lnTo>
                <a:lnTo>
                  <a:pt x="9807" y="11218"/>
                </a:lnTo>
                <a:lnTo>
                  <a:pt x="9831" y="11242"/>
                </a:lnTo>
                <a:lnTo>
                  <a:pt x="9953" y="11315"/>
                </a:lnTo>
                <a:lnTo>
                  <a:pt x="10074" y="11339"/>
                </a:lnTo>
                <a:lnTo>
                  <a:pt x="9782" y="11461"/>
                </a:lnTo>
                <a:lnTo>
                  <a:pt x="9490" y="11534"/>
                </a:lnTo>
                <a:lnTo>
                  <a:pt x="9198" y="11607"/>
                </a:lnTo>
                <a:lnTo>
                  <a:pt x="8906" y="11656"/>
                </a:lnTo>
                <a:lnTo>
                  <a:pt x="8639" y="11680"/>
                </a:lnTo>
                <a:lnTo>
                  <a:pt x="8347" y="11680"/>
                </a:lnTo>
                <a:lnTo>
                  <a:pt x="8079" y="11656"/>
                </a:lnTo>
                <a:lnTo>
                  <a:pt x="7836" y="11607"/>
                </a:lnTo>
                <a:lnTo>
                  <a:pt x="7568" y="11534"/>
                </a:lnTo>
                <a:lnTo>
                  <a:pt x="7325" y="11437"/>
                </a:lnTo>
                <a:lnTo>
                  <a:pt x="7081" y="11315"/>
                </a:lnTo>
                <a:lnTo>
                  <a:pt x="6838" y="11193"/>
                </a:lnTo>
                <a:lnTo>
                  <a:pt x="6595" y="11047"/>
                </a:lnTo>
                <a:lnTo>
                  <a:pt x="6376" y="10901"/>
                </a:lnTo>
                <a:lnTo>
                  <a:pt x="6157" y="10731"/>
                </a:lnTo>
                <a:lnTo>
                  <a:pt x="5962" y="10536"/>
                </a:lnTo>
                <a:lnTo>
                  <a:pt x="5840" y="10390"/>
                </a:lnTo>
                <a:lnTo>
                  <a:pt x="5719" y="10220"/>
                </a:lnTo>
                <a:lnTo>
                  <a:pt x="5524" y="9904"/>
                </a:lnTo>
                <a:lnTo>
                  <a:pt x="5548" y="9782"/>
                </a:lnTo>
                <a:lnTo>
                  <a:pt x="5500" y="9660"/>
                </a:lnTo>
                <a:lnTo>
                  <a:pt x="5475" y="9612"/>
                </a:lnTo>
                <a:lnTo>
                  <a:pt x="5427" y="9563"/>
                </a:lnTo>
                <a:lnTo>
                  <a:pt x="5378" y="9539"/>
                </a:lnTo>
                <a:lnTo>
                  <a:pt x="5305" y="9539"/>
                </a:lnTo>
                <a:lnTo>
                  <a:pt x="4867" y="9441"/>
                </a:lnTo>
                <a:lnTo>
                  <a:pt x="4429" y="9320"/>
                </a:lnTo>
                <a:lnTo>
                  <a:pt x="4040" y="9174"/>
                </a:lnTo>
                <a:lnTo>
                  <a:pt x="3651" y="8955"/>
                </a:lnTo>
                <a:lnTo>
                  <a:pt x="3310" y="8711"/>
                </a:lnTo>
                <a:lnTo>
                  <a:pt x="2994" y="8444"/>
                </a:lnTo>
                <a:lnTo>
                  <a:pt x="2677" y="8152"/>
                </a:lnTo>
                <a:lnTo>
                  <a:pt x="2410" y="7811"/>
                </a:lnTo>
                <a:lnTo>
                  <a:pt x="2142" y="7470"/>
                </a:lnTo>
                <a:lnTo>
                  <a:pt x="1923" y="7081"/>
                </a:lnTo>
                <a:lnTo>
                  <a:pt x="1704" y="6716"/>
                </a:lnTo>
                <a:lnTo>
                  <a:pt x="1509" y="6302"/>
                </a:lnTo>
                <a:lnTo>
                  <a:pt x="1339" y="5913"/>
                </a:lnTo>
                <a:lnTo>
                  <a:pt x="1169" y="5499"/>
                </a:lnTo>
                <a:lnTo>
                  <a:pt x="1047" y="5086"/>
                </a:lnTo>
                <a:lnTo>
                  <a:pt x="925" y="4672"/>
                </a:lnTo>
                <a:lnTo>
                  <a:pt x="731" y="4040"/>
                </a:lnTo>
                <a:lnTo>
                  <a:pt x="560" y="3358"/>
                </a:lnTo>
                <a:lnTo>
                  <a:pt x="487" y="3018"/>
                </a:lnTo>
                <a:lnTo>
                  <a:pt x="463" y="2701"/>
                </a:lnTo>
                <a:lnTo>
                  <a:pt x="463" y="2361"/>
                </a:lnTo>
                <a:lnTo>
                  <a:pt x="512" y="2020"/>
                </a:lnTo>
                <a:lnTo>
                  <a:pt x="560" y="1923"/>
                </a:lnTo>
                <a:lnTo>
                  <a:pt x="609" y="1850"/>
                </a:lnTo>
                <a:lnTo>
                  <a:pt x="731" y="1679"/>
                </a:lnTo>
                <a:lnTo>
                  <a:pt x="877" y="1582"/>
                </a:lnTo>
                <a:lnTo>
                  <a:pt x="1071" y="1485"/>
                </a:lnTo>
                <a:lnTo>
                  <a:pt x="1266" y="1436"/>
                </a:lnTo>
                <a:lnTo>
                  <a:pt x="1485" y="1387"/>
                </a:lnTo>
                <a:lnTo>
                  <a:pt x="1874" y="1339"/>
                </a:lnTo>
                <a:lnTo>
                  <a:pt x="2215" y="1314"/>
                </a:lnTo>
                <a:lnTo>
                  <a:pt x="2580" y="1339"/>
                </a:lnTo>
                <a:lnTo>
                  <a:pt x="3115" y="1339"/>
                </a:lnTo>
                <a:lnTo>
                  <a:pt x="3286" y="1314"/>
                </a:lnTo>
                <a:lnTo>
                  <a:pt x="3383" y="1339"/>
                </a:lnTo>
                <a:lnTo>
                  <a:pt x="3456" y="1339"/>
                </a:lnTo>
                <a:lnTo>
                  <a:pt x="3553" y="1290"/>
                </a:lnTo>
                <a:lnTo>
                  <a:pt x="3578" y="1241"/>
                </a:lnTo>
                <a:lnTo>
                  <a:pt x="3578" y="1193"/>
                </a:lnTo>
                <a:lnTo>
                  <a:pt x="3602" y="1047"/>
                </a:lnTo>
                <a:lnTo>
                  <a:pt x="3602" y="876"/>
                </a:lnTo>
                <a:lnTo>
                  <a:pt x="3578" y="584"/>
                </a:lnTo>
                <a:lnTo>
                  <a:pt x="3894" y="536"/>
                </a:lnTo>
                <a:lnTo>
                  <a:pt x="4210" y="511"/>
                </a:lnTo>
                <a:lnTo>
                  <a:pt x="4867" y="511"/>
                </a:lnTo>
                <a:lnTo>
                  <a:pt x="5500" y="536"/>
                </a:lnTo>
                <a:lnTo>
                  <a:pt x="6132" y="536"/>
                </a:lnTo>
                <a:lnTo>
                  <a:pt x="7422" y="511"/>
                </a:lnTo>
                <a:lnTo>
                  <a:pt x="11315" y="511"/>
                </a:lnTo>
                <a:lnTo>
                  <a:pt x="11948" y="487"/>
                </a:lnTo>
                <a:lnTo>
                  <a:pt x="12556" y="463"/>
                </a:lnTo>
                <a:close/>
                <a:moveTo>
                  <a:pt x="9636" y="12069"/>
                </a:moveTo>
                <a:lnTo>
                  <a:pt x="9612" y="12118"/>
                </a:lnTo>
                <a:lnTo>
                  <a:pt x="9466" y="12167"/>
                </a:lnTo>
                <a:lnTo>
                  <a:pt x="9320" y="12240"/>
                </a:lnTo>
                <a:lnTo>
                  <a:pt x="9052" y="12386"/>
                </a:lnTo>
                <a:lnTo>
                  <a:pt x="8906" y="12483"/>
                </a:lnTo>
                <a:lnTo>
                  <a:pt x="8809" y="12580"/>
                </a:lnTo>
                <a:lnTo>
                  <a:pt x="8785" y="12629"/>
                </a:lnTo>
                <a:lnTo>
                  <a:pt x="8809" y="12702"/>
                </a:lnTo>
                <a:lnTo>
                  <a:pt x="8858" y="12751"/>
                </a:lnTo>
                <a:lnTo>
                  <a:pt x="9052" y="12751"/>
                </a:lnTo>
                <a:lnTo>
                  <a:pt x="9198" y="12702"/>
                </a:lnTo>
                <a:lnTo>
                  <a:pt x="9466" y="12580"/>
                </a:lnTo>
                <a:lnTo>
                  <a:pt x="9563" y="12556"/>
                </a:lnTo>
                <a:lnTo>
                  <a:pt x="9563" y="12678"/>
                </a:lnTo>
                <a:lnTo>
                  <a:pt x="9198" y="12872"/>
                </a:lnTo>
                <a:lnTo>
                  <a:pt x="8955" y="13018"/>
                </a:lnTo>
                <a:lnTo>
                  <a:pt x="8833" y="13115"/>
                </a:lnTo>
                <a:lnTo>
                  <a:pt x="8760" y="13237"/>
                </a:lnTo>
                <a:lnTo>
                  <a:pt x="8736" y="13261"/>
                </a:lnTo>
                <a:lnTo>
                  <a:pt x="8760" y="13310"/>
                </a:lnTo>
                <a:lnTo>
                  <a:pt x="8785" y="13334"/>
                </a:lnTo>
                <a:lnTo>
                  <a:pt x="8955" y="13334"/>
                </a:lnTo>
                <a:lnTo>
                  <a:pt x="9077" y="13286"/>
                </a:lnTo>
                <a:lnTo>
                  <a:pt x="9320" y="13188"/>
                </a:lnTo>
                <a:lnTo>
                  <a:pt x="9588" y="13042"/>
                </a:lnTo>
                <a:lnTo>
                  <a:pt x="9588" y="13213"/>
                </a:lnTo>
                <a:lnTo>
                  <a:pt x="9223" y="13383"/>
                </a:lnTo>
                <a:lnTo>
                  <a:pt x="9077" y="13480"/>
                </a:lnTo>
                <a:lnTo>
                  <a:pt x="8931" y="13578"/>
                </a:lnTo>
                <a:lnTo>
                  <a:pt x="8906" y="13626"/>
                </a:lnTo>
                <a:lnTo>
                  <a:pt x="8882" y="13675"/>
                </a:lnTo>
                <a:lnTo>
                  <a:pt x="8882" y="13797"/>
                </a:lnTo>
                <a:lnTo>
                  <a:pt x="8882" y="13821"/>
                </a:lnTo>
                <a:lnTo>
                  <a:pt x="8906" y="13845"/>
                </a:lnTo>
                <a:lnTo>
                  <a:pt x="9004" y="13845"/>
                </a:lnTo>
                <a:lnTo>
                  <a:pt x="9077" y="13821"/>
                </a:lnTo>
                <a:lnTo>
                  <a:pt x="9247" y="13748"/>
                </a:lnTo>
                <a:lnTo>
                  <a:pt x="9393" y="13675"/>
                </a:lnTo>
                <a:lnTo>
                  <a:pt x="9612" y="13578"/>
                </a:lnTo>
                <a:lnTo>
                  <a:pt x="9588" y="13602"/>
                </a:lnTo>
                <a:lnTo>
                  <a:pt x="9417" y="13699"/>
                </a:lnTo>
                <a:lnTo>
                  <a:pt x="9223" y="13845"/>
                </a:lnTo>
                <a:lnTo>
                  <a:pt x="9077" y="13991"/>
                </a:lnTo>
                <a:lnTo>
                  <a:pt x="8931" y="14162"/>
                </a:lnTo>
                <a:lnTo>
                  <a:pt x="8931" y="14186"/>
                </a:lnTo>
                <a:lnTo>
                  <a:pt x="8931" y="14210"/>
                </a:lnTo>
                <a:lnTo>
                  <a:pt x="8955" y="14235"/>
                </a:lnTo>
                <a:lnTo>
                  <a:pt x="8979" y="14235"/>
                </a:lnTo>
                <a:lnTo>
                  <a:pt x="9271" y="14137"/>
                </a:lnTo>
                <a:lnTo>
                  <a:pt x="9563" y="14016"/>
                </a:lnTo>
                <a:lnTo>
                  <a:pt x="9563" y="14259"/>
                </a:lnTo>
                <a:lnTo>
                  <a:pt x="9320" y="14405"/>
                </a:lnTo>
                <a:lnTo>
                  <a:pt x="9198" y="14454"/>
                </a:lnTo>
                <a:lnTo>
                  <a:pt x="9052" y="14551"/>
                </a:lnTo>
                <a:lnTo>
                  <a:pt x="8955" y="14648"/>
                </a:lnTo>
                <a:lnTo>
                  <a:pt x="8906" y="14697"/>
                </a:lnTo>
                <a:lnTo>
                  <a:pt x="8882" y="14770"/>
                </a:lnTo>
                <a:lnTo>
                  <a:pt x="8882" y="14819"/>
                </a:lnTo>
                <a:lnTo>
                  <a:pt x="8931" y="14843"/>
                </a:lnTo>
                <a:lnTo>
                  <a:pt x="9004" y="14867"/>
                </a:lnTo>
                <a:lnTo>
                  <a:pt x="9077" y="14843"/>
                </a:lnTo>
                <a:lnTo>
                  <a:pt x="9223" y="14819"/>
                </a:lnTo>
                <a:lnTo>
                  <a:pt x="9490" y="14673"/>
                </a:lnTo>
                <a:lnTo>
                  <a:pt x="9539" y="14648"/>
                </a:lnTo>
                <a:lnTo>
                  <a:pt x="9563" y="14940"/>
                </a:lnTo>
                <a:lnTo>
                  <a:pt x="9442" y="14965"/>
                </a:lnTo>
                <a:lnTo>
                  <a:pt x="9320" y="15038"/>
                </a:lnTo>
                <a:lnTo>
                  <a:pt x="9174" y="15159"/>
                </a:lnTo>
                <a:lnTo>
                  <a:pt x="9101" y="15232"/>
                </a:lnTo>
                <a:lnTo>
                  <a:pt x="9052" y="15281"/>
                </a:lnTo>
                <a:lnTo>
                  <a:pt x="9028" y="15305"/>
                </a:lnTo>
                <a:lnTo>
                  <a:pt x="9028" y="15354"/>
                </a:lnTo>
                <a:lnTo>
                  <a:pt x="9174" y="15354"/>
                </a:lnTo>
                <a:lnTo>
                  <a:pt x="9271" y="15330"/>
                </a:lnTo>
                <a:lnTo>
                  <a:pt x="9442" y="15257"/>
                </a:lnTo>
                <a:lnTo>
                  <a:pt x="9539" y="15208"/>
                </a:lnTo>
                <a:lnTo>
                  <a:pt x="9612" y="15159"/>
                </a:lnTo>
                <a:lnTo>
                  <a:pt x="9661" y="15208"/>
                </a:lnTo>
                <a:lnTo>
                  <a:pt x="9539" y="15281"/>
                </a:lnTo>
                <a:lnTo>
                  <a:pt x="9393" y="15378"/>
                </a:lnTo>
                <a:lnTo>
                  <a:pt x="9296" y="15500"/>
                </a:lnTo>
                <a:lnTo>
                  <a:pt x="9223" y="15622"/>
                </a:lnTo>
                <a:lnTo>
                  <a:pt x="9223" y="15646"/>
                </a:lnTo>
                <a:lnTo>
                  <a:pt x="9223" y="15695"/>
                </a:lnTo>
                <a:lnTo>
                  <a:pt x="9271" y="15743"/>
                </a:lnTo>
                <a:lnTo>
                  <a:pt x="9344" y="15768"/>
                </a:lnTo>
                <a:lnTo>
                  <a:pt x="9417" y="15768"/>
                </a:lnTo>
                <a:lnTo>
                  <a:pt x="9636" y="15670"/>
                </a:lnTo>
                <a:lnTo>
                  <a:pt x="9855" y="15573"/>
                </a:lnTo>
                <a:lnTo>
                  <a:pt x="10123" y="15500"/>
                </a:lnTo>
                <a:lnTo>
                  <a:pt x="10196" y="15524"/>
                </a:lnTo>
                <a:lnTo>
                  <a:pt x="10074" y="15573"/>
                </a:lnTo>
                <a:lnTo>
                  <a:pt x="9953" y="15670"/>
                </a:lnTo>
                <a:lnTo>
                  <a:pt x="9855" y="15768"/>
                </a:lnTo>
                <a:lnTo>
                  <a:pt x="9807" y="15865"/>
                </a:lnTo>
                <a:lnTo>
                  <a:pt x="9807" y="15938"/>
                </a:lnTo>
                <a:lnTo>
                  <a:pt x="9831" y="15987"/>
                </a:lnTo>
                <a:lnTo>
                  <a:pt x="9880" y="16035"/>
                </a:lnTo>
                <a:lnTo>
                  <a:pt x="9928" y="16035"/>
                </a:lnTo>
                <a:lnTo>
                  <a:pt x="10099" y="16011"/>
                </a:lnTo>
                <a:lnTo>
                  <a:pt x="10245" y="15962"/>
                </a:lnTo>
                <a:lnTo>
                  <a:pt x="10537" y="15841"/>
                </a:lnTo>
                <a:lnTo>
                  <a:pt x="10829" y="15768"/>
                </a:lnTo>
                <a:lnTo>
                  <a:pt x="10950" y="15743"/>
                </a:lnTo>
                <a:lnTo>
                  <a:pt x="11096" y="15670"/>
                </a:lnTo>
                <a:lnTo>
                  <a:pt x="11267" y="15719"/>
                </a:lnTo>
                <a:lnTo>
                  <a:pt x="11169" y="15743"/>
                </a:lnTo>
                <a:lnTo>
                  <a:pt x="11072" y="15768"/>
                </a:lnTo>
                <a:lnTo>
                  <a:pt x="10877" y="15865"/>
                </a:lnTo>
                <a:lnTo>
                  <a:pt x="10610" y="15987"/>
                </a:lnTo>
                <a:lnTo>
                  <a:pt x="10488" y="16060"/>
                </a:lnTo>
                <a:lnTo>
                  <a:pt x="10366" y="16157"/>
                </a:lnTo>
                <a:lnTo>
                  <a:pt x="10342" y="16230"/>
                </a:lnTo>
                <a:lnTo>
                  <a:pt x="10366" y="16303"/>
                </a:lnTo>
                <a:lnTo>
                  <a:pt x="10415" y="16352"/>
                </a:lnTo>
                <a:lnTo>
                  <a:pt x="10634" y="16352"/>
                </a:lnTo>
                <a:lnTo>
                  <a:pt x="10780" y="16303"/>
                </a:lnTo>
                <a:lnTo>
                  <a:pt x="11048" y="16181"/>
                </a:lnTo>
                <a:lnTo>
                  <a:pt x="11315" y="16084"/>
                </a:lnTo>
                <a:lnTo>
                  <a:pt x="11437" y="16011"/>
                </a:lnTo>
                <a:lnTo>
                  <a:pt x="11486" y="15962"/>
                </a:lnTo>
                <a:lnTo>
                  <a:pt x="11510" y="15889"/>
                </a:lnTo>
                <a:lnTo>
                  <a:pt x="11510" y="15841"/>
                </a:lnTo>
                <a:lnTo>
                  <a:pt x="11510" y="15816"/>
                </a:lnTo>
                <a:lnTo>
                  <a:pt x="11826" y="15962"/>
                </a:lnTo>
                <a:lnTo>
                  <a:pt x="11583" y="16035"/>
                </a:lnTo>
                <a:lnTo>
                  <a:pt x="11340" y="16108"/>
                </a:lnTo>
                <a:lnTo>
                  <a:pt x="11121" y="16230"/>
                </a:lnTo>
                <a:lnTo>
                  <a:pt x="11048" y="16303"/>
                </a:lnTo>
                <a:lnTo>
                  <a:pt x="10975" y="16376"/>
                </a:lnTo>
                <a:lnTo>
                  <a:pt x="10950" y="16449"/>
                </a:lnTo>
                <a:lnTo>
                  <a:pt x="10950" y="16522"/>
                </a:lnTo>
                <a:lnTo>
                  <a:pt x="10999" y="16571"/>
                </a:lnTo>
                <a:lnTo>
                  <a:pt x="11072" y="16571"/>
                </a:lnTo>
                <a:lnTo>
                  <a:pt x="11291" y="16473"/>
                </a:lnTo>
                <a:lnTo>
                  <a:pt x="11510" y="16376"/>
                </a:lnTo>
                <a:lnTo>
                  <a:pt x="11802" y="16279"/>
                </a:lnTo>
                <a:lnTo>
                  <a:pt x="12094" y="16206"/>
                </a:lnTo>
                <a:lnTo>
                  <a:pt x="12143" y="16181"/>
                </a:lnTo>
                <a:lnTo>
                  <a:pt x="12313" y="16303"/>
                </a:lnTo>
                <a:lnTo>
                  <a:pt x="12021" y="16352"/>
                </a:lnTo>
                <a:lnTo>
                  <a:pt x="11851" y="16376"/>
                </a:lnTo>
                <a:lnTo>
                  <a:pt x="11705" y="16425"/>
                </a:lnTo>
                <a:lnTo>
                  <a:pt x="11559" y="16498"/>
                </a:lnTo>
                <a:lnTo>
                  <a:pt x="11413" y="16571"/>
                </a:lnTo>
                <a:lnTo>
                  <a:pt x="11364" y="16619"/>
                </a:lnTo>
                <a:lnTo>
                  <a:pt x="11340" y="16668"/>
                </a:lnTo>
                <a:lnTo>
                  <a:pt x="11340" y="16717"/>
                </a:lnTo>
                <a:lnTo>
                  <a:pt x="11340" y="16765"/>
                </a:lnTo>
                <a:lnTo>
                  <a:pt x="11364" y="16814"/>
                </a:lnTo>
                <a:lnTo>
                  <a:pt x="11413" y="16863"/>
                </a:lnTo>
                <a:lnTo>
                  <a:pt x="11534" y="16863"/>
                </a:lnTo>
                <a:lnTo>
                  <a:pt x="11778" y="16790"/>
                </a:lnTo>
                <a:lnTo>
                  <a:pt x="12045" y="16717"/>
                </a:lnTo>
                <a:lnTo>
                  <a:pt x="12337" y="16692"/>
                </a:lnTo>
                <a:lnTo>
                  <a:pt x="12629" y="16644"/>
                </a:lnTo>
                <a:lnTo>
                  <a:pt x="12702" y="16741"/>
                </a:lnTo>
                <a:lnTo>
                  <a:pt x="12532" y="16814"/>
                </a:lnTo>
                <a:lnTo>
                  <a:pt x="12362" y="16887"/>
                </a:lnTo>
                <a:lnTo>
                  <a:pt x="11997" y="16984"/>
                </a:lnTo>
                <a:lnTo>
                  <a:pt x="11242" y="17106"/>
                </a:lnTo>
                <a:lnTo>
                  <a:pt x="10658" y="17203"/>
                </a:lnTo>
                <a:lnTo>
                  <a:pt x="10074" y="17252"/>
                </a:lnTo>
                <a:lnTo>
                  <a:pt x="9466" y="17276"/>
                </a:lnTo>
                <a:lnTo>
                  <a:pt x="7860" y="17276"/>
                </a:lnTo>
                <a:lnTo>
                  <a:pt x="7373" y="17228"/>
                </a:lnTo>
                <a:lnTo>
                  <a:pt x="6862" y="17179"/>
                </a:lnTo>
                <a:lnTo>
                  <a:pt x="5865" y="17057"/>
                </a:lnTo>
                <a:lnTo>
                  <a:pt x="4892" y="16863"/>
                </a:lnTo>
                <a:lnTo>
                  <a:pt x="4989" y="16668"/>
                </a:lnTo>
                <a:lnTo>
                  <a:pt x="5110" y="16522"/>
                </a:lnTo>
                <a:lnTo>
                  <a:pt x="5256" y="16376"/>
                </a:lnTo>
                <a:lnTo>
                  <a:pt x="5427" y="16254"/>
                </a:lnTo>
                <a:lnTo>
                  <a:pt x="5597" y="16157"/>
                </a:lnTo>
                <a:lnTo>
                  <a:pt x="5792" y="16060"/>
                </a:lnTo>
                <a:lnTo>
                  <a:pt x="6181" y="15914"/>
                </a:lnTo>
                <a:lnTo>
                  <a:pt x="6546" y="15768"/>
                </a:lnTo>
                <a:lnTo>
                  <a:pt x="6911" y="15622"/>
                </a:lnTo>
                <a:lnTo>
                  <a:pt x="7276" y="15476"/>
                </a:lnTo>
                <a:lnTo>
                  <a:pt x="7641" y="15354"/>
                </a:lnTo>
                <a:lnTo>
                  <a:pt x="7714" y="15330"/>
                </a:lnTo>
                <a:lnTo>
                  <a:pt x="7763" y="15281"/>
                </a:lnTo>
                <a:lnTo>
                  <a:pt x="7787" y="15257"/>
                </a:lnTo>
                <a:lnTo>
                  <a:pt x="7860" y="15159"/>
                </a:lnTo>
                <a:lnTo>
                  <a:pt x="7909" y="15086"/>
                </a:lnTo>
                <a:lnTo>
                  <a:pt x="7957" y="14892"/>
                </a:lnTo>
                <a:lnTo>
                  <a:pt x="7982" y="14697"/>
                </a:lnTo>
                <a:lnTo>
                  <a:pt x="8006" y="14478"/>
                </a:lnTo>
                <a:lnTo>
                  <a:pt x="8055" y="13894"/>
                </a:lnTo>
                <a:lnTo>
                  <a:pt x="8055" y="13286"/>
                </a:lnTo>
                <a:lnTo>
                  <a:pt x="8055" y="12726"/>
                </a:lnTo>
                <a:lnTo>
                  <a:pt x="8030" y="12434"/>
                </a:lnTo>
                <a:lnTo>
                  <a:pt x="7982" y="12167"/>
                </a:lnTo>
                <a:lnTo>
                  <a:pt x="8371" y="12191"/>
                </a:lnTo>
                <a:lnTo>
                  <a:pt x="8760" y="12191"/>
                </a:lnTo>
                <a:lnTo>
                  <a:pt x="9198" y="12167"/>
                </a:lnTo>
                <a:lnTo>
                  <a:pt x="9636" y="12069"/>
                </a:lnTo>
                <a:close/>
                <a:moveTo>
                  <a:pt x="12945" y="0"/>
                </a:moveTo>
                <a:lnTo>
                  <a:pt x="11705" y="49"/>
                </a:lnTo>
                <a:lnTo>
                  <a:pt x="7519" y="49"/>
                </a:lnTo>
                <a:lnTo>
                  <a:pt x="6132" y="73"/>
                </a:lnTo>
                <a:lnTo>
                  <a:pt x="5427" y="49"/>
                </a:lnTo>
                <a:lnTo>
                  <a:pt x="4697" y="49"/>
                </a:lnTo>
                <a:lnTo>
                  <a:pt x="3967" y="73"/>
                </a:lnTo>
                <a:lnTo>
                  <a:pt x="3626" y="98"/>
                </a:lnTo>
                <a:lnTo>
                  <a:pt x="3261" y="146"/>
                </a:lnTo>
                <a:lnTo>
                  <a:pt x="3213" y="171"/>
                </a:lnTo>
                <a:lnTo>
                  <a:pt x="3140" y="244"/>
                </a:lnTo>
                <a:lnTo>
                  <a:pt x="3115" y="292"/>
                </a:lnTo>
                <a:lnTo>
                  <a:pt x="3091" y="365"/>
                </a:lnTo>
                <a:lnTo>
                  <a:pt x="3164" y="1071"/>
                </a:lnTo>
                <a:lnTo>
                  <a:pt x="2994" y="998"/>
                </a:lnTo>
                <a:lnTo>
                  <a:pt x="2823" y="974"/>
                </a:lnTo>
                <a:lnTo>
                  <a:pt x="2434" y="949"/>
                </a:lnTo>
                <a:lnTo>
                  <a:pt x="2045" y="949"/>
                </a:lnTo>
                <a:lnTo>
                  <a:pt x="1728" y="974"/>
                </a:lnTo>
                <a:lnTo>
                  <a:pt x="1339" y="1022"/>
                </a:lnTo>
                <a:lnTo>
                  <a:pt x="1144" y="1047"/>
                </a:lnTo>
                <a:lnTo>
                  <a:pt x="974" y="1095"/>
                </a:lnTo>
                <a:lnTo>
                  <a:pt x="779" y="1168"/>
                </a:lnTo>
                <a:lnTo>
                  <a:pt x="609" y="1266"/>
                </a:lnTo>
                <a:lnTo>
                  <a:pt x="463" y="1387"/>
                </a:lnTo>
                <a:lnTo>
                  <a:pt x="317" y="1509"/>
                </a:lnTo>
                <a:lnTo>
                  <a:pt x="220" y="1679"/>
                </a:lnTo>
                <a:lnTo>
                  <a:pt x="122" y="1825"/>
                </a:lnTo>
                <a:lnTo>
                  <a:pt x="74" y="2020"/>
                </a:lnTo>
                <a:lnTo>
                  <a:pt x="25" y="2190"/>
                </a:lnTo>
                <a:lnTo>
                  <a:pt x="25" y="2385"/>
                </a:lnTo>
                <a:lnTo>
                  <a:pt x="1" y="2604"/>
                </a:lnTo>
                <a:lnTo>
                  <a:pt x="49" y="2993"/>
                </a:lnTo>
                <a:lnTo>
                  <a:pt x="98" y="3431"/>
                </a:lnTo>
                <a:lnTo>
                  <a:pt x="195" y="3821"/>
                </a:lnTo>
                <a:lnTo>
                  <a:pt x="414" y="4551"/>
                </a:lnTo>
                <a:lnTo>
                  <a:pt x="536" y="4988"/>
                </a:lnTo>
                <a:lnTo>
                  <a:pt x="682" y="5451"/>
                </a:lnTo>
                <a:lnTo>
                  <a:pt x="852" y="5913"/>
                </a:lnTo>
                <a:lnTo>
                  <a:pt x="1047" y="6351"/>
                </a:lnTo>
                <a:lnTo>
                  <a:pt x="1242" y="6789"/>
                </a:lnTo>
                <a:lnTo>
                  <a:pt x="1461" y="7203"/>
                </a:lnTo>
                <a:lnTo>
                  <a:pt x="1704" y="7616"/>
                </a:lnTo>
                <a:lnTo>
                  <a:pt x="1972" y="8006"/>
                </a:lnTo>
                <a:lnTo>
                  <a:pt x="2264" y="8371"/>
                </a:lnTo>
                <a:lnTo>
                  <a:pt x="2580" y="8687"/>
                </a:lnTo>
                <a:lnTo>
                  <a:pt x="2896" y="9003"/>
                </a:lnTo>
                <a:lnTo>
                  <a:pt x="3286" y="9271"/>
                </a:lnTo>
                <a:lnTo>
                  <a:pt x="3675" y="9514"/>
                </a:lnTo>
                <a:lnTo>
                  <a:pt x="4089" y="9709"/>
                </a:lnTo>
                <a:lnTo>
                  <a:pt x="4551" y="9879"/>
                </a:lnTo>
                <a:lnTo>
                  <a:pt x="5037" y="9977"/>
                </a:lnTo>
                <a:lnTo>
                  <a:pt x="5037" y="10098"/>
                </a:lnTo>
                <a:lnTo>
                  <a:pt x="5062" y="10196"/>
                </a:lnTo>
                <a:lnTo>
                  <a:pt x="5183" y="10415"/>
                </a:lnTo>
                <a:lnTo>
                  <a:pt x="5329" y="10634"/>
                </a:lnTo>
                <a:lnTo>
                  <a:pt x="5500" y="10828"/>
                </a:lnTo>
                <a:lnTo>
                  <a:pt x="5694" y="11023"/>
                </a:lnTo>
                <a:lnTo>
                  <a:pt x="5889" y="11169"/>
                </a:lnTo>
                <a:lnTo>
                  <a:pt x="6254" y="11437"/>
                </a:lnTo>
                <a:lnTo>
                  <a:pt x="6546" y="11631"/>
                </a:lnTo>
                <a:lnTo>
                  <a:pt x="6862" y="11802"/>
                </a:lnTo>
                <a:lnTo>
                  <a:pt x="7179" y="11948"/>
                </a:lnTo>
                <a:lnTo>
                  <a:pt x="7519" y="12045"/>
                </a:lnTo>
                <a:lnTo>
                  <a:pt x="7471" y="12313"/>
                </a:lnTo>
                <a:lnTo>
                  <a:pt x="7471" y="12580"/>
                </a:lnTo>
                <a:lnTo>
                  <a:pt x="7471" y="12872"/>
                </a:lnTo>
                <a:lnTo>
                  <a:pt x="7519" y="13115"/>
                </a:lnTo>
                <a:lnTo>
                  <a:pt x="7519" y="13407"/>
                </a:lnTo>
                <a:lnTo>
                  <a:pt x="7519" y="13724"/>
                </a:lnTo>
                <a:lnTo>
                  <a:pt x="7471" y="14308"/>
                </a:lnTo>
                <a:lnTo>
                  <a:pt x="7422" y="14624"/>
                </a:lnTo>
                <a:lnTo>
                  <a:pt x="7422" y="14770"/>
                </a:lnTo>
                <a:lnTo>
                  <a:pt x="7422" y="14916"/>
                </a:lnTo>
                <a:lnTo>
                  <a:pt x="7203" y="14965"/>
                </a:lnTo>
                <a:lnTo>
                  <a:pt x="6984" y="15013"/>
                </a:lnTo>
                <a:lnTo>
                  <a:pt x="6741" y="15086"/>
                </a:lnTo>
                <a:lnTo>
                  <a:pt x="6522" y="15184"/>
                </a:lnTo>
                <a:lnTo>
                  <a:pt x="6084" y="15378"/>
                </a:lnTo>
                <a:lnTo>
                  <a:pt x="5670" y="15549"/>
                </a:lnTo>
                <a:lnTo>
                  <a:pt x="5451" y="15646"/>
                </a:lnTo>
                <a:lnTo>
                  <a:pt x="5232" y="15743"/>
                </a:lnTo>
                <a:lnTo>
                  <a:pt x="5037" y="15889"/>
                </a:lnTo>
                <a:lnTo>
                  <a:pt x="4867" y="16011"/>
                </a:lnTo>
                <a:lnTo>
                  <a:pt x="4697" y="16181"/>
                </a:lnTo>
                <a:lnTo>
                  <a:pt x="4551" y="16376"/>
                </a:lnTo>
                <a:lnTo>
                  <a:pt x="4429" y="16571"/>
                </a:lnTo>
                <a:lnTo>
                  <a:pt x="4332" y="16814"/>
                </a:lnTo>
                <a:lnTo>
                  <a:pt x="4308" y="16887"/>
                </a:lnTo>
                <a:lnTo>
                  <a:pt x="4308" y="16936"/>
                </a:lnTo>
                <a:lnTo>
                  <a:pt x="4332" y="16984"/>
                </a:lnTo>
                <a:lnTo>
                  <a:pt x="4356" y="17033"/>
                </a:lnTo>
                <a:lnTo>
                  <a:pt x="4454" y="17106"/>
                </a:lnTo>
                <a:lnTo>
                  <a:pt x="4575" y="17130"/>
                </a:lnTo>
                <a:lnTo>
                  <a:pt x="4746" y="17252"/>
                </a:lnTo>
                <a:lnTo>
                  <a:pt x="4940" y="17374"/>
                </a:lnTo>
                <a:lnTo>
                  <a:pt x="5159" y="17447"/>
                </a:lnTo>
                <a:lnTo>
                  <a:pt x="5402" y="17495"/>
                </a:lnTo>
                <a:lnTo>
                  <a:pt x="5865" y="17568"/>
                </a:lnTo>
                <a:lnTo>
                  <a:pt x="6303" y="17617"/>
                </a:lnTo>
                <a:lnTo>
                  <a:pt x="6984" y="17714"/>
                </a:lnTo>
                <a:lnTo>
                  <a:pt x="7665" y="17763"/>
                </a:lnTo>
                <a:lnTo>
                  <a:pt x="8371" y="17787"/>
                </a:lnTo>
                <a:lnTo>
                  <a:pt x="9052" y="17812"/>
                </a:lnTo>
                <a:lnTo>
                  <a:pt x="9685" y="17787"/>
                </a:lnTo>
                <a:lnTo>
                  <a:pt x="10318" y="17739"/>
                </a:lnTo>
                <a:lnTo>
                  <a:pt x="10950" y="17690"/>
                </a:lnTo>
                <a:lnTo>
                  <a:pt x="11559" y="17593"/>
                </a:lnTo>
                <a:lnTo>
                  <a:pt x="11948" y="17520"/>
                </a:lnTo>
                <a:lnTo>
                  <a:pt x="12410" y="17447"/>
                </a:lnTo>
                <a:lnTo>
                  <a:pt x="12654" y="17398"/>
                </a:lnTo>
                <a:lnTo>
                  <a:pt x="12848" y="17301"/>
                </a:lnTo>
                <a:lnTo>
                  <a:pt x="13018" y="17203"/>
                </a:lnTo>
                <a:lnTo>
                  <a:pt x="13091" y="17130"/>
                </a:lnTo>
                <a:lnTo>
                  <a:pt x="13164" y="17057"/>
                </a:lnTo>
                <a:lnTo>
                  <a:pt x="13237" y="16984"/>
                </a:lnTo>
                <a:lnTo>
                  <a:pt x="13286" y="16911"/>
                </a:lnTo>
                <a:lnTo>
                  <a:pt x="13310" y="16814"/>
                </a:lnTo>
                <a:lnTo>
                  <a:pt x="13286" y="16692"/>
                </a:lnTo>
                <a:lnTo>
                  <a:pt x="13140" y="16400"/>
                </a:lnTo>
                <a:lnTo>
                  <a:pt x="12921" y="16157"/>
                </a:lnTo>
                <a:lnTo>
                  <a:pt x="12702" y="15914"/>
                </a:lnTo>
                <a:lnTo>
                  <a:pt x="12435" y="15719"/>
                </a:lnTo>
                <a:lnTo>
                  <a:pt x="12167" y="15549"/>
                </a:lnTo>
                <a:lnTo>
                  <a:pt x="11851" y="15403"/>
                </a:lnTo>
                <a:lnTo>
                  <a:pt x="11559" y="15281"/>
                </a:lnTo>
                <a:lnTo>
                  <a:pt x="11242" y="15184"/>
                </a:lnTo>
                <a:lnTo>
                  <a:pt x="10780" y="15062"/>
                </a:lnTo>
                <a:lnTo>
                  <a:pt x="10439" y="15013"/>
                </a:lnTo>
                <a:lnTo>
                  <a:pt x="10123" y="14965"/>
                </a:lnTo>
                <a:lnTo>
                  <a:pt x="10147" y="14746"/>
                </a:lnTo>
                <a:lnTo>
                  <a:pt x="10123" y="14502"/>
                </a:lnTo>
                <a:lnTo>
                  <a:pt x="10123" y="14259"/>
                </a:lnTo>
                <a:lnTo>
                  <a:pt x="10099" y="14089"/>
                </a:lnTo>
                <a:lnTo>
                  <a:pt x="10123" y="13529"/>
                </a:lnTo>
                <a:lnTo>
                  <a:pt x="10099" y="12945"/>
                </a:lnTo>
                <a:lnTo>
                  <a:pt x="10099" y="12434"/>
                </a:lnTo>
                <a:lnTo>
                  <a:pt x="10074" y="12191"/>
                </a:lnTo>
                <a:lnTo>
                  <a:pt x="10050" y="12069"/>
                </a:lnTo>
                <a:lnTo>
                  <a:pt x="10001" y="11948"/>
                </a:lnTo>
                <a:lnTo>
                  <a:pt x="10391" y="11777"/>
                </a:lnTo>
                <a:lnTo>
                  <a:pt x="10756" y="11583"/>
                </a:lnTo>
                <a:lnTo>
                  <a:pt x="11096" y="11364"/>
                </a:lnTo>
                <a:lnTo>
                  <a:pt x="11413" y="11096"/>
                </a:lnTo>
                <a:lnTo>
                  <a:pt x="11851" y="10707"/>
                </a:lnTo>
                <a:lnTo>
                  <a:pt x="12118" y="10463"/>
                </a:lnTo>
                <a:lnTo>
                  <a:pt x="12240" y="10317"/>
                </a:lnTo>
                <a:lnTo>
                  <a:pt x="12337" y="10196"/>
                </a:lnTo>
                <a:lnTo>
                  <a:pt x="12508" y="10001"/>
                </a:lnTo>
                <a:lnTo>
                  <a:pt x="12897" y="9879"/>
                </a:lnTo>
                <a:lnTo>
                  <a:pt x="13286" y="9782"/>
                </a:lnTo>
                <a:lnTo>
                  <a:pt x="13675" y="9660"/>
                </a:lnTo>
                <a:lnTo>
                  <a:pt x="13870" y="9587"/>
                </a:lnTo>
                <a:lnTo>
                  <a:pt x="14040" y="9490"/>
                </a:lnTo>
                <a:lnTo>
                  <a:pt x="14478" y="9222"/>
                </a:lnTo>
                <a:lnTo>
                  <a:pt x="14916" y="8906"/>
                </a:lnTo>
                <a:lnTo>
                  <a:pt x="15306" y="8565"/>
                </a:lnTo>
                <a:lnTo>
                  <a:pt x="15646" y="8176"/>
                </a:lnTo>
                <a:lnTo>
                  <a:pt x="15963" y="7787"/>
                </a:lnTo>
                <a:lnTo>
                  <a:pt x="16255" y="7397"/>
                </a:lnTo>
                <a:lnTo>
                  <a:pt x="16522" y="6959"/>
                </a:lnTo>
                <a:lnTo>
                  <a:pt x="16766" y="6521"/>
                </a:lnTo>
                <a:lnTo>
                  <a:pt x="16960" y="6083"/>
                </a:lnTo>
                <a:lnTo>
                  <a:pt x="17155" y="5621"/>
                </a:lnTo>
                <a:lnTo>
                  <a:pt x="17301" y="5134"/>
                </a:lnTo>
                <a:lnTo>
                  <a:pt x="17398" y="4648"/>
                </a:lnTo>
                <a:lnTo>
                  <a:pt x="17544" y="3869"/>
                </a:lnTo>
                <a:lnTo>
                  <a:pt x="17593" y="3431"/>
                </a:lnTo>
                <a:lnTo>
                  <a:pt x="17617" y="2993"/>
                </a:lnTo>
                <a:lnTo>
                  <a:pt x="17593" y="2555"/>
                </a:lnTo>
                <a:lnTo>
                  <a:pt x="17569" y="2361"/>
                </a:lnTo>
                <a:lnTo>
                  <a:pt x="17520" y="2142"/>
                </a:lnTo>
                <a:lnTo>
                  <a:pt x="17447" y="1947"/>
                </a:lnTo>
                <a:lnTo>
                  <a:pt x="17374" y="1777"/>
                </a:lnTo>
                <a:lnTo>
                  <a:pt x="17277" y="1606"/>
                </a:lnTo>
                <a:lnTo>
                  <a:pt x="17131" y="1460"/>
                </a:lnTo>
                <a:lnTo>
                  <a:pt x="17009" y="1339"/>
                </a:lnTo>
                <a:lnTo>
                  <a:pt x="16863" y="1241"/>
                </a:lnTo>
                <a:lnTo>
                  <a:pt x="16693" y="1168"/>
                </a:lnTo>
                <a:lnTo>
                  <a:pt x="16547" y="1120"/>
                </a:lnTo>
                <a:lnTo>
                  <a:pt x="16376" y="1095"/>
                </a:lnTo>
                <a:lnTo>
                  <a:pt x="16206" y="1095"/>
                </a:lnTo>
                <a:lnTo>
                  <a:pt x="15841" y="1120"/>
                </a:lnTo>
                <a:lnTo>
                  <a:pt x="15476" y="1168"/>
                </a:lnTo>
                <a:lnTo>
                  <a:pt x="15087" y="1241"/>
                </a:lnTo>
                <a:lnTo>
                  <a:pt x="14868" y="1266"/>
                </a:lnTo>
                <a:lnTo>
                  <a:pt x="14478" y="1266"/>
                </a:lnTo>
                <a:lnTo>
                  <a:pt x="14308" y="1217"/>
                </a:lnTo>
                <a:lnTo>
                  <a:pt x="14332" y="755"/>
                </a:lnTo>
                <a:lnTo>
                  <a:pt x="14357" y="292"/>
                </a:lnTo>
                <a:lnTo>
                  <a:pt x="14357" y="219"/>
                </a:lnTo>
                <a:lnTo>
                  <a:pt x="14332" y="146"/>
                </a:lnTo>
                <a:lnTo>
                  <a:pt x="14259" y="98"/>
                </a:lnTo>
                <a:lnTo>
                  <a:pt x="14186" y="73"/>
                </a:lnTo>
                <a:lnTo>
                  <a:pt x="13894" y="25"/>
                </a:lnTo>
                <a:lnTo>
                  <a:pt x="135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1" name="Google Shape;391;p19"/>
          <p:cNvPicPr preferRelativeResize="0"/>
          <p:nvPr/>
        </p:nvPicPr>
        <p:blipFill rotWithShape="1">
          <a:blip r:embed="rId3">
            <a:alphaModFix/>
          </a:blip>
          <a:srcRect l="16666" r="16666"/>
          <a:stretch/>
        </p:blipFill>
        <p:spPr>
          <a:xfrm>
            <a:off x="4640700" y="592900"/>
            <a:ext cx="2011800" cy="2011800"/>
          </a:xfrm>
          <a:prstGeom prst="ellipse">
            <a:avLst/>
          </a:prstGeom>
          <a:noFill/>
          <a:ln>
            <a:noFill/>
          </a:ln>
        </p:spPr>
      </p:pic>
      <p:sp>
        <p:nvSpPr>
          <p:cNvPr id="392" name="Google Shape;392;p19"/>
          <p:cNvSpPr txBox="1"/>
          <p:nvPr/>
        </p:nvSpPr>
        <p:spPr>
          <a:xfrm>
            <a:off x="0" y="2220350"/>
            <a:ext cx="2341500" cy="1430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Success Story</a:t>
            </a:r>
            <a:endParaRPr sz="3600" b="1">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0"/>
          <p:cNvSpPr txBox="1"/>
          <p:nvPr/>
        </p:nvSpPr>
        <p:spPr>
          <a:xfrm>
            <a:off x="0" y="2144150"/>
            <a:ext cx="2341500" cy="139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Benefits to Readers</a:t>
            </a:r>
            <a:endParaRPr sz="3000" b="1">
              <a:solidFill>
                <a:srgbClr val="FFFFFF"/>
              </a:solidFill>
              <a:latin typeface="Calibri"/>
              <a:ea typeface="Calibri"/>
              <a:cs typeface="Calibri"/>
              <a:sym typeface="Calibri"/>
            </a:endParaRPr>
          </a:p>
        </p:txBody>
      </p:sp>
      <p:pic>
        <p:nvPicPr>
          <p:cNvPr id="398" name="Google Shape;398;p20"/>
          <p:cNvPicPr preferRelativeResize="0"/>
          <p:nvPr/>
        </p:nvPicPr>
        <p:blipFill rotWithShape="1">
          <a:blip r:embed="rId3">
            <a:alphaModFix/>
          </a:blip>
          <a:srcRect l="12749" t="11761" r="42983" b="21828"/>
          <a:stretch/>
        </p:blipFill>
        <p:spPr>
          <a:xfrm>
            <a:off x="4648000" y="597675"/>
            <a:ext cx="2011800" cy="2011800"/>
          </a:xfrm>
          <a:prstGeom prst="ellipse">
            <a:avLst/>
          </a:prstGeom>
          <a:noFill/>
          <a:ln>
            <a:noFill/>
          </a:ln>
        </p:spPr>
      </p:pic>
      <p:sp>
        <p:nvSpPr>
          <p:cNvPr id="399" name="Google Shape;399;p20"/>
          <p:cNvSpPr/>
          <p:nvPr/>
        </p:nvSpPr>
        <p:spPr>
          <a:xfrm>
            <a:off x="745525" y="1685799"/>
            <a:ext cx="798742" cy="687043"/>
          </a:xfrm>
          <a:custGeom>
            <a:avLst/>
            <a:gdLst/>
            <a:ahLst/>
            <a:cxnLst/>
            <a:rect l="l" t="t" r="r" b="b"/>
            <a:pathLst>
              <a:path w="17398" h="14965" extrusionOk="0">
                <a:moveTo>
                  <a:pt x="4258" y="12069"/>
                </a:moveTo>
                <a:lnTo>
                  <a:pt x="4599" y="12093"/>
                </a:lnTo>
                <a:lnTo>
                  <a:pt x="4769" y="12093"/>
                </a:lnTo>
                <a:lnTo>
                  <a:pt x="4721" y="12264"/>
                </a:lnTo>
                <a:lnTo>
                  <a:pt x="4672" y="12458"/>
                </a:lnTo>
                <a:lnTo>
                  <a:pt x="4672" y="12580"/>
                </a:lnTo>
                <a:lnTo>
                  <a:pt x="4477" y="12580"/>
                </a:lnTo>
                <a:lnTo>
                  <a:pt x="4307" y="12215"/>
                </a:lnTo>
                <a:lnTo>
                  <a:pt x="4258" y="12069"/>
                </a:lnTo>
                <a:close/>
                <a:moveTo>
                  <a:pt x="3991" y="12069"/>
                </a:moveTo>
                <a:lnTo>
                  <a:pt x="3991" y="12166"/>
                </a:lnTo>
                <a:lnTo>
                  <a:pt x="3991" y="12239"/>
                </a:lnTo>
                <a:lnTo>
                  <a:pt x="4015" y="12434"/>
                </a:lnTo>
                <a:lnTo>
                  <a:pt x="4064" y="12580"/>
                </a:lnTo>
                <a:lnTo>
                  <a:pt x="3553" y="12629"/>
                </a:lnTo>
                <a:lnTo>
                  <a:pt x="3529" y="12531"/>
                </a:lnTo>
                <a:lnTo>
                  <a:pt x="3504" y="12434"/>
                </a:lnTo>
                <a:lnTo>
                  <a:pt x="3480" y="12361"/>
                </a:lnTo>
                <a:lnTo>
                  <a:pt x="3456" y="12118"/>
                </a:lnTo>
                <a:lnTo>
                  <a:pt x="3456" y="12093"/>
                </a:lnTo>
                <a:lnTo>
                  <a:pt x="3991" y="12069"/>
                </a:lnTo>
                <a:close/>
                <a:moveTo>
                  <a:pt x="4940" y="12093"/>
                </a:moveTo>
                <a:lnTo>
                  <a:pt x="5499" y="12166"/>
                </a:lnTo>
                <a:lnTo>
                  <a:pt x="5475" y="12264"/>
                </a:lnTo>
                <a:lnTo>
                  <a:pt x="5451" y="12361"/>
                </a:lnTo>
                <a:lnTo>
                  <a:pt x="5451" y="12483"/>
                </a:lnTo>
                <a:lnTo>
                  <a:pt x="5475" y="12629"/>
                </a:lnTo>
                <a:lnTo>
                  <a:pt x="5378" y="12604"/>
                </a:lnTo>
                <a:lnTo>
                  <a:pt x="5061" y="12604"/>
                </a:lnTo>
                <a:lnTo>
                  <a:pt x="5061" y="12531"/>
                </a:lnTo>
                <a:lnTo>
                  <a:pt x="4988" y="12312"/>
                </a:lnTo>
                <a:lnTo>
                  <a:pt x="4940" y="12093"/>
                </a:lnTo>
                <a:close/>
                <a:moveTo>
                  <a:pt x="13699" y="12069"/>
                </a:moveTo>
                <a:lnTo>
                  <a:pt x="13651" y="12215"/>
                </a:lnTo>
                <a:lnTo>
                  <a:pt x="13602" y="12361"/>
                </a:lnTo>
                <a:lnTo>
                  <a:pt x="13602" y="12653"/>
                </a:lnTo>
                <a:lnTo>
                  <a:pt x="13188" y="12653"/>
                </a:lnTo>
                <a:lnTo>
                  <a:pt x="13115" y="12385"/>
                </a:lnTo>
                <a:lnTo>
                  <a:pt x="13091" y="12093"/>
                </a:lnTo>
                <a:lnTo>
                  <a:pt x="13699" y="12069"/>
                </a:lnTo>
                <a:close/>
                <a:moveTo>
                  <a:pt x="13845" y="12069"/>
                </a:moveTo>
                <a:lnTo>
                  <a:pt x="14381" y="12093"/>
                </a:lnTo>
                <a:lnTo>
                  <a:pt x="14332" y="12215"/>
                </a:lnTo>
                <a:lnTo>
                  <a:pt x="14283" y="12361"/>
                </a:lnTo>
                <a:lnTo>
                  <a:pt x="14283" y="12507"/>
                </a:lnTo>
                <a:lnTo>
                  <a:pt x="14283" y="12677"/>
                </a:lnTo>
                <a:lnTo>
                  <a:pt x="13943" y="12653"/>
                </a:lnTo>
                <a:lnTo>
                  <a:pt x="13943" y="12361"/>
                </a:lnTo>
                <a:lnTo>
                  <a:pt x="13894" y="12215"/>
                </a:lnTo>
                <a:lnTo>
                  <a:pt x="13845" y="12069"/>
                </a:lnTo>
                <a:close/>
                <a:moveTo>
                  <a:pt x="3188" y="12093"/>
                </a:moveTo>
                <a:lnTo>
                  <a:pt x="3139" y="12215"/>
                </a:lnTo>
                <a:lnTo>
                  <a:pt x="3139" y="12434"/>
                </a:lnTo>
                <a:lnTo>
                  <a:pt x="3139" y="12556"/>
                </a:lnTo>
                <a:lnTo>
                  <a:pt x="3164" y="12653"/>
                </a:lnTo>
                <a:lnTo>
                  <a:pt x="2750" y="12726"/>
                </a:lnTo>
                <a:lnTo>
                  <a:pt x="2677" y="12726"/>
                </a:lnTo>
                <a:lnTo>
                  <a:pt x="2701" y="12677"/>
                </a:lnTo>
                <a:lnTo>
                  <a:pt x="2701" y="12629"/>
                </a:lnTo>
                <a:lnTo>
                  <a:pt x="2701" y="12580"/>
                </a:lnTo>
                <a:lnTo>
                  <a:pt x="2653" y="12531"/>
                </a:lnTo>
                <a:lnTo>
                  <a:pt x="2628" y="12458"/>
                </a:lnTo>
                <a:lnTo>
                  <a:pt x="2604" y="12361"/>
                </a:lnTo>
                <a:lnTo>
                  <a:pt x="2580" y="12166"/>
                </a:lnTo>
                <a:lnTo>
                  <a:pt x="3188" y="12093"/>
                </a:lnTo>
                <a:close/>
                <a:moveTo>
                  <a:pt x="5694" y="12215"/>
                </a:moveTo>
                <a:lnTo>
                  <a:pt x="5986" y="12288"/>
                </a:lnTo>
                <a:lnTo>
                  <a:pt x="6278" y="12361"/>
                </a:lnTo>
                <a:lnTo>
                  <a:pt x="6229" y="12507"/>
                </a:lnTo>
                <a:lnTo>
                  <a:pt x="6229" y="12677"/>
                </a:lnTo>
                <a:lnTo>
                  <a:pt x="6229" y="12726"/>
                </a:lnTo>
                <a:lnTo>
                  <a:pt x="5791" y="12653"/>
                </a:lnTo>
                <a:lnTo>
                  <a:pt x="5767" y="12531"/>
                </a:lnTo>
                <a:lnTo>
                  <a:pt x="5743" y="12410"/>
                </a:lnTo>
                <a:lnTo>
                  <a:pt x="5694" y="12215"/>
                </a:lnTo>
                <a:close/>
                <a:moveTo>
                  <a:pt x="13383" y="487"/>
                </a:moveTo>
                <a:lnTo>
                  <a:pt x="13699" y="511"/>
                </a:lnTo>
                <a:lnTo>
                  <a:pt x="14308" y="584"/>
                </a:lnTo>
                <a:lnTo>
                  <a:pt x="14648" y="657"/>
                </a:lnTo>
                <a:lnTo>
                  <a:pt x="14989" y="730"/>
                </a:lnTo>
                <a:lnTo>
                  <a:pt x="15305" y="827"/>
                </a:lnTo>
                <a:lnTo>
                  <a:pt x="15646" y="949"/>
                </a:lnTo>
                <a:lnTo>
                  <a:pt x="15938" y="1095"/>
                </a:lnTo>
                <a:lnTo>
                  <a:pt x="16230" y="1265"/>
                </a:lnTo>
                <a:lnTo>
                  <a:pt x="16498" y="1484"/>
                </a:lnTo>
                <a:lnTo>
                  <a:pt x="16741" y="1728"/>
                </a:lnTo>
                <a:lnTo>
                  <a:pt x="16741" y="1801"/>
                </a:lnTo>
                <a:lnTo>
                  <a:pt x="16790" y="2020"/>
                </a:lnTo>
                <a:lnTo>
                  <a:pt x="16838" y="2214"/>
                </a:lnTo>
                <a:lnTo>
                  <a:pt x="16887" y="2652"/>
                </a:lnTo>
                <a:lnTo>
                  <a:pt x="16887" y="3066"/>
                </a:lnTo>
                <a:lnTo>
                  <a:pt x="16911" y="3504"/>
                </a:lnTo>
                <a:lnTo>
                  <a:pt x="16887" y="4477"/>
                </a:lnTo>
                <a:lnTo>
                  <a:pt x="16863" y="5475"/>
                </a:lnTo>
                <a:lnTo>
                  <a:pt x="16814" y="6983"/>
                </a:lnTo>
                <a:lnTo>
                  <a:pt x="16790" y="8492"/>
                </a:lnTo>
                <a:lnTo>
                  <a:pt x="16838" y="10244"/>
                </a:lnTo>
                <a:lnTo>
                  <a:pt x="16838" y="11120"/>
                </a:lnTo>
                <a:lnTo>
                  <a:pt x="16790" y="11996"/>
                </a:lnTo>
                <a:lnTo>
                  <a:pt x="16473" y="11947"/>
                </a:lnTo>
                <a:lnTo>
                  <a:pt x="16181" y="11874"/>
                </a:lnTo>
                <a:lnTo>
                  <a:pt x="15622" y="11753"/>
                </a:lnTo>
                <a:lnTo>
                  <a:pt x="15354" y="11680"/>
                </a:lnTo>
                <a:lnTo>
                  <a:pt x="15062" y="11655"/>
                </a:lnTo>
                <a:lnTo>
                  <a:pt x="14405" y="11607"/>
                </a:lnTo>
                <a:lnTo>
                  <a:pt x="13724" y="11582"/>
                </a:lnTo>
                <a:lnTo>
                  <a:pt x="13067" y="11607"/>
                </a:lnTo>
                <a:lnTo>
                  <a:pt x="12385" y="11655"/>
                </a:lnTo>
                <a:lnTo>
                  <a:pt x="11850" y="11704"/>
                </a:lnTo>
                <a:lnTo>
                  <a:pt x="11315" y="11801"/>
                </a:lnTo>
                <a:lnTo>
                  <a:pt x="10780" y="11923"/>
                </a:lnTo>
                <a:lnTo>
                  <a:pt x="10269" y="12118"/>
                </a:lnTo>
                <a:lnTo>
                  <a:pt x="10025" y="12215"/>
                </a:lnTo>
                <a:lnTo>
                  <a:pt x="9733" y="12361"/>
                </a:lnTo>
                <a:lnTo>
                  <a:pt x="9417" y="12531"/>
                </a:lnTo>
                <a:lnTo>
                  <a:pt x="9149" y="12726"/>
                </a:lnTo>
                <a:lnTo>
                  <a:pt x="9101" y="11363"/>
                </a:lnTo>
                <a:lnTo>
                  <a:pt x="9052" y="10001"/>
                </a:lnTo>
                <a:lnTo>
                  <a:pt x="8979" y="8662"/>
                </a:lnTo>
                <a:lnTo>
                  <a:pt x="8955" y="7300"/>
                </a:lnTo>
                <a:lnTo>
                  <a:pt x="8955" y="5913"/>
                </a:lnTo>
                <a:lnTo>
                  <a:pt x="8930" y="4526"/>
                </a:lnTo>
                <a:lnTo>
                  <a:pt x="8930" y="3942"/>
                </a:lnTo>
                <a:lnTo>
                  <a:pt x="8930" y="3358"/>
                </a:lnTo>
                <a:lnTo>
                  <a:pt x="8930" y="2774"/>
                </a:lnTo>
                <a:lnTo>
                  <a:pt x="8930" y="2214"/>
                </a:lnTo>
                <a:lnTo>
                  <a:pt x="8930" y="2166"/>
                </a:lnTo>
                <a:lnTo>
                  <a:pt x="9222" y="2020"/>
                </a:lnTo>
                <a:lnTo>
                  <a:pt x="9490" y="1849"/>
                </a:lnTo>
                <a:lnTo>
                  <a:pt x="9758" y="1679"/>
                </a:lnTo>
                <a:lnTo>
                  <a:pt x="10001" y="1533"/>
                </a:lnTo>
                <a:lnTo>
                  <a:pt x="10877" y="1046"/>
                </a:lnTo>
                <a:lnTo>
                  <a:pt x="11339" y="827"/>
                </a:lnTo>
                <a:lnTo>
                  <a:pt x="11777" y="657"/>
                </a:lnTo>
                <a:lnTo>
                  <a:pt x="12069" y="560"/>
                </a:lnTo>
                <a:lnTo>
                  <a:pt x="12385" y="511"/>
                </a:lnTo>
                <a:lnTo>
                  <a:pt x="12702" y="487"/>
                </a:lnTo>
                <a:close/>
                <a:moveTo>
                  <a:pt x="12872" y="12093"/>
                </a:moveTo>
                <a:lnTo>
                  <a:pt x="12823" y="12166"/>
                </a:lnTo>
                <a:lnTo>
                  <a:pt x="12775" y="12264"/>
                </a:lnTo>
                <a:lnTo>
                  <a:pt x="12750" y="12361"/>
                </a:lnTo>
                <a:lnTo>
                  <a:pt x="12750" y="12458"/>
                </a:lnTo>
                <a:lnTo>
                  <a:pt x="12775" y="12677"/>
                </a:lnTo>
                <a:lnTo>
                  <a:pt x="12215" y="12726"/>
                </a:lnTo>
                <a:lnTo>
                  <a:pt x="12215" y="12702"/>
                </a:lnTo>
                <a:lnTo>
                  <a:pt x="12191" y="12629"/>
                </a:lnTo>
                <a:lnTo>
                  <a:pt x="12166" y="12580"/>
                </a:lnTo>
                <a:lnTo>
                  <a:pt x="12166" y="12434"/>
                </a:lnTo>
                <a:lnTo>
                  <a:pt x="12166" y="12191"/>
                </a:lnTo>
                <a:lnTo>
                  <a:pt x="12166" y="12166"/>
                </a:lnTo>
                <a:lnTo>
                  <a:pt x="12677" y="12118"/>
                </a:lnTo>
                <a:lnTo>
                  <a:pt x="12872" y="12093"/>
                </a:lnTo>
                <a:close/>
                <a:moveTo>
                  <a:pt x="14673" y="12093"/>
                </a:moveTo>
                <a:lnTo>
                  <a:pt x="15232" y="12166"/>
                </a:lnTo>
                <a:lnTo>
                  <a:pt x="15184" y="12239"/>
                </a:lnTo>
                <a:lnTo>
                  <a:pt x="15135" y="12312"/>
                </a:lnTo>
                <a:lnTo>
                  <a:pt x="15111" y="12410"/>
                </a:lnTo>
                <a:lnTo>
                  <a:pt x="15111" y="12483"/>
                </a:lnTo>
                <a:lnTo>
                  <a:pt x="15135" y="12629"/>
                </a:lnTo>
                <a:lnTo>
                  <a:pt x="15159" y="12775"/>
                </a:lnTo>
                <a:lnTo>
                  <a:pt x="15159" y="12775"/>
                </a:lnTo>
                <a:lnTo>
                  <a:pt x="14648" y="12702"/>
                </a:lnTo>
                <a:lnTo>
                  <a:pt x="14673" y="12410"/>
                </a:lnTo>
                <a:lnTo>
                  <a:pt x="14673" y="12239"/>
                </a:lnTo>
                <a:lnTo>
                  <a:pt x="14673" y="12093"/>
                </a:lnTo>
                <a:close/>
                <a:moveTo>
                  <a:pt x="6521" y="12458"/>
                </a:moveTo>
                <a:lnTo>
                  <a:pt x="6838" y="12580"/>
                </a:lnTo>
                <a:lnTo>
                  <a:pt x="6789" y="12702"/>
                </a:lnTo>
                <a:lnTo>
                  <a:pt x="6765" y="12848"/>
                </a:lnTo>
                <a:lnTo>
                  <a:pt x="6667" y="12799"/>
                </a:lnTo>
                <a:lnTo>
                  <a:pt x="6570" y="12629"/>
                </a:lnTo>
                <a:lnTo>
                  <a:pt x="6521" y="12458"/>
                </a:lnTo>
                <a:close/>
                <a:moveTo>
                  <a:pt x="2215" y="12239"/>
                </a:moveTo>
                <a:lnTo>
                  <a:pt x="2190" y="12361"/>
                </a:lnTo>
                <a:lnTo>
                  <a:pt x="2215" y="12507"/>
                </a:lnTo>
                <a:lnTo>
                  <a:pt x="2239" y="12629"/>
                </a:lnTo>
                <a:lnTo>
                  <a:pt x="2312" y="12750"/>
                </a:lnTo>
                <a:lnTo>
                  <a:pt x="2336" y="12775"/>
                </a:lnTo>
                <a:lnTo>
                  <a:pt x="1850" y="12872"/>
                </a:lnTo>
                <a:lnTo>
                  <a:pt x="1850" y="12604"/>
                </a:lnTo>
                <a:lnTo>
                  <a:pt x="1850" y="12312"/>
                </a:lnTo>
                <a:lnTo>
                  <a:pt x="2215" y="12239"/>
                </a:lnTo>
                <a:close/>
                <a:moveTo>
                  <a:pt x="11850" y="12191"/>
                </a:moveTo>
                <a:lnTo>
                  <a:pt x="11826" y="12385"/>
                </a:lnTo>
                <a:lnTo>
                  <a:pt x="11826" y="12580"/>
                </a:lnTo>
                <a:lnTo>
                  <a:pt x="11850" y="12775"/>
                </a:lnTo>
                <a:lnTo>
                  <a:pt x="11315" y="12848"/>
                </a:lnTo>
                <a:lnTo>
                  <a:pt x="11242" y="12872"/>
                </a:lnTo>
                <a:lnTo>
                  <a:pt x="11193" y="12823"/>
                </a:lnTo>
                <a:lnTo>
                  <a:pt x="11193" y="12775"/>
                </a:lnTo>
                <a:lnTo>
                  <a:pt x="11193" y="12580"/>
                </a:lnTo>
                <a:lnTo>
                  <a:pt x="11193" y="12410"/>
                </a:lnTo>
                <a:lnTo>
                  <a:pt x="11169" y="12337"/>
                </a:lnTo>
                <a:lnTo>
                  <a:pt x="11510" y="12239"/>
                </a:lnTo>
                <a:lnTo>
                  <a:pt x="11850" y="12191"/>
                </a:lnTo>
                <a:close/>
                <a:moveTo>
                  <a:pt x="4842" y="511"/>
                </a:moveTo>
                <a:lnTo>
                  <a:pt x="5183" y="535"/>
                </a:lnTo>
                <a:lnTo>
                  <a:pt x="5548" y="584"/>
                </a:lnTo>
                <a:lnTo>
                  <a:pt x="5889" y="657"/>
                </a:lnTo>
                <a:lnTo>
                  <a:pt x="6229" y="754"/>
                </a:lnTo>
                <a:lnTo>
                  <a:pt x="6546" y="876"/>
                </a:lnTo>
                <a:lnTo>
                  <a:pt x="6862" y="1022"/>
                </a:lnTo>
                <a:lnTo>
                  <a:pt x="7178" y="1168"/>
                </a:lnTo>
                <a:lnTo>
                  <a:pt x="7470" y="1363"/>
                </a:lnTo>
                <a:lnTo>
                  <a:pt x="7738" y="1557"/>
                </a:lnTo>
                <a:lnTo>
                  <a:pt x="8006" y="1801"/>
                </a:lnTo>
                <a:lnTo>
                  <a:pt x="8225" y="2044"/>
                </a:lnTo>
                <a:lnTo>
                  <a:pt x="8444" y="2287"/>
                </a:lnTo>
                <a:lnTo>
                  <a:pt x="8492" y="2360"/>
                </a:lnTo>
                <a:lnTo>
                  <a:pt x="8444" y="2847"/>
                </a:lnTo>
                <a:lnTo>
                  <a:pt x="8419" y="3358"/>
                </a:lnTo>
                <a:lnTo>
                  <a:pt x="8444" y="4331"/>
                </a:lnTo>
                <a:lnTo>
                  <a:pt x="8468" y="5718"/>
                </a:lnTo>
                <a:lnTo>
                  <a:pt x="8468" y="7105"/>
                </a:lnTo>
                <a:lnTo>
                  <a:pt x="8468" y="7835"/>
                </a:lnTo>
                <a:lnTo>
                  <a:pt x="8492" y="8565"/>
                </a:lnTo>
                <a:lnTo>
                  <a:pt x="8541" y="10049"/>
                </a:lnTo>
                <a:lnTo>
                  <a:pt x="8614" y="11509"/>
                </a:lnTo>
                <a:lnTo>
                  <a:pt x="8663" y="12969"/>
                </a:lnTo>
                <a:lnTo>
                  <a:pt x="8663" y="12969"/>
                </a:lnTo>
                <a:lnTo>
                  <a:pt x="7860" y="12507"/>
                </a:lnTo>
                <a:lnTo>
                  <a:pt x="7446" y="12288"/>
                </a:lnTo>
                <a:lnTo>
                  <a:pt x="7032" y="12069"/>
                </a:lnTo>
                <a:lnTo>
                  <a:pt x="6765" y="11947"/>
                </a:lnTo>
                <a:lnTo>
                  <a:pt x="6497" y="11850"/>
                </a:lnTo>
                <a:lnTo>
                  <a:pt x="6205" y="11777"/>
                </a:lnTo>
                <a:lnTo>
                  <a:pt x="5937" y="11704"/>
                </a:lnTo>
                <a:lnTo>
                  <a:pt x="5353" y="11607"/>
                </a:lnTo>
                <a:lnTo>
                  <a:pt x="4769" y="11534"/>
                </a:lnTo>
                <a:lnTo>
                  <a:pt x="3650" y="11534"/>
                </a:lnTo>
                <a:lnTo>
                  <a:pt x="3066" y="11558"/>
                </a:lnTo>
                <a:lnTo>
                  <a:pt x="2507" y="11631"/>
                </a:lnTo>
                <a:lnTo>
                  <a:pt x="2044" y="11704"/>
                </a:lnTo>
                <a:lnTo>
                  <a:pt x="1533" y="11801"/>
                </a:lnTo>
                <a:lnTo>
                  <a:pt x="1290" y="11874"/>
                </a:lnTo>
                <a:lnTo>
                  <a:pt x="1047" y="11947"/>
                </a:lnTo>
                <a:lnTo>
                  <a:pt x="828" y="12045"/>
                </a:lnTo>
                <a:lnTo>
                  <a:pt x="609" y="12166"/>
                </a:lnTo>
                <a:lnTo>
                  <a:pt x="609" y="12166"/>
                </a:lnTo>
                <a:lnTo>
                  <a:pt x="633" y="11972"/>
                </a:lnTo>
                <a:lnTo>
                  <a:pt x="657" y="11777"/>
                </a:lnTo>
                <a:lnTo>
                  <a:pt x="657" y="11485"/>
                </a:lnTo>
                <a:lnTo>
                  <a:pt x="584" y="10147"/>
                </a:lnTo>
                <a:lnTo>
                  <a:pt x="536" y="9490"/>
                </a:lnTo>
                <a:lnTo>
                  <a:pt x="536" y="8833"/>
                </a:lnTo>
                <a:lnTo>
                  <a:pt x="560" y="7908"/>
                </a:lnTo>
                <a:lnTo>
                  <a:pt x="609" y="7008"/>
                </a:lnTo>
                <a:lnTo>
                  <a:pt x="657" y="6083"/>
                </a:lnTo>
                <a:lnTo>
                  <a:pt x="657" y="5645"/>
                </a:lnTo>
                <a:lnTo>
                  <a:pt x="657" y="5183"/>
                </a:lnTo>
                <a:lnTo>
                  <a:pt x="609" y="4234"/>
                </a:lnTo>
                <a:lnTo>
                  <a:pt x="584" y="3309"/>
                </a:lnTo>
                <a:lnTo>
                  <a:pt x="584" y="2896"/>
                </a:lnTo>
                <a:lnTo>
                  <a:pt x="609" y="2506"/>
                </a:lnTo>
                <a:lnTo>
                  <a:pt x="657" y="1728"/>
                </a:lnTo>
                <a:lnTo>
                  <a:pt x="949" y="1582"/>
                </a:lnTo>
                <a:lnTo>
                  <a:pt x="1241" y="1460"/>
                </a:lnTo>
                <a:lnTo>
                  <a:pt x="1801" y="1241"/>
                </a:lnTo>
                <a:lnTo>
                  <a:pt x="2653" y="949"/>
                </a:lnTo>
                <a:lnTo>
                  <a:pt x="3504" y="681"/>
                </a:lnTo>
                <a:lnTo>
                  <a:pt x="3821" y="608"/>
                </a:lnTo>
                <a:lnTo>
                  <a:pt x="4161" y="535"/>
                </a:lnTo>
                <a:lnTo>
                  <a:pt x="4502" y="511"/>
                </a:lnTo>
                <a:close/>
                <a:moveTo>
                  <a:pt x="15354" y="12191"/>
                </a:moveTo>
                <a:lnTo>
                  <a:pt x="15646" y="12239"/>
                </a:lnTo>
                <a:lnTo>
                  <a:pt x="15938" y="12337"/>
                </a:lnTo>
                <a:lnTo>
                  <a:pt x="15889" y="12507"/>
                </a:lnTo>
                <a:lnTo>
                  <a:pt x="15889" y="12653"/>
                </a:lnTo>
                <a:lnTo>
                  <a:pt x="15889" y="12994"/>
                </a:lnTo>
                <a:lnTo>
                  <a:pt x="15524" y="12872"/>
                </a:lnTo>
                <a:lnTo>
                  <a:pt x="15500" y="12702"/>
                </a:lnTo>
                <a:lnTo>
                  <a:pt x="15427" y="12507"/>
                </a:lnTo>
                <a:lnTo>
                  <a:pt x="15378" y="12337"/>
                </a:lnTo>
                <a:lnTo>
                  <a:pt x="15330" y="12191"/>
                </a:lnTo>
                <a:close/>
                <a:moveTo>
                  <a:pt x="1509" y="12385"/>
                </a:moveTo>
                <a:lnTo>
                  <a:pt x="1460" y="12677"/>
                </a:lnTo>
                <a:lnTo>
                  <a:pt x="1436" y="12848"/>
                </a:lnTo>
                <a:lnTo>
                  <a:pt x="1460" y="13018"/>
                </a:lnTo>
                <a:lnTo>
                  <a:pt x="1290" y="13091"/>
                </a:lnTo>
                <a:lnTo>
                  <a:pt x="1290" y="12969"/>
                </a:lnTo>
                <a:lnTo>
                  <a:pt x="1290" y="12726"/>
                </a:lnTo>
                <a:lnTo>
                  <a:pt x="1266" y="12580"/>
                </a:lnTo>
                <a:lnTo>
                  <a:pt x="1241" y="12458"/>
                </a:lnTo>
                <a:lnTo>
                  <a:pt x="1509" y="12385"/>
                </a:lnTo>
                <a:close/>
                <a:moveTo>
                  <a:pt x="10926" y="12385"/>
                </a:moveTo>
                <a:lnTo>
                  <a:pt x="10877" y="12531"/>
                </a:lnTo>
                <a:lnTo>
                  <a:pt x="10828" y="12750"/>
                </a:lnTo>
                <a:lnTo>
                  <a:pt x="10804" y="12969"/>
                </a:lnTo>
                <a:lnTo>
                  <a:pt x="10366" y="13091"/>
                </a:lnTo>
                <a:lnTo>
                  <a:pt x="10366" y="12921"/>
                </a:lnTo>
                <a:lnTo>
                  <a:pt x="10366" y="12750"/>
                </a:lnTo>
                <a:lnTo>
                  <a:pt x="10366" y="12677"/>
                </a:lnTo>
                <a:lnTo>
                  <a:pt x="10342" y="12604"/>
                </a:lnTo>
                <a:lnTo>
                  <a:pt x="10536" y="12531"/>
                </a:lnTo>
                <a:lnTo>
                  <a:pt x="10926" y="12385"/>
                </a:lnTo>
                <a:close/>
                <a:moveTo>
                  <a:pt x="7105" y="12726"/>
                </a:moveTo>
                <a:lnTo>
                  <a:pt x="7641" y="13018"/>
                </a:lnTo>
                <a:lnTo>
                  <a:pt x="7616" y="13115"/>
                </a:lnTo>
                <a:lnTo>
                  <a:pt x="7616" y="13140"/>
                </a:lnTo>
                <a:lnTo>
                  <a:pt x="7397" y="13042"/>
                </a:lnTo>
                <a:lnTo>
                  <a:pt x="7178" y="12969"/>
                </a:lnTo>
                <a:lnTo>
                  <a:pt x="7130" y="12823"/>
                </a:lnTo>
                <a:lnTo>
                  <a:pt x="7105" y="12726"/>
                </a:lnTo>
                <a:close/>
                <a:moveTo>
                  <a:pt x="16181" y="12410"/>
                </a:moveTo>
                <a:lnTo>
                  <a:pt x="16303" y="12458"/>
                </a:lnTo>
                <a:lnTo>
                  <a:pt x="16254" y="12604"/>
                </a:lnTo>
                <a:lnTo>
                  <a:pt x="16230" y="12775"/>
                </a:lnTo>
                <a:lnTo>
                  <a:pt x="16206" y="13140"/>
                </a:lnTo>
                <a:lnTo>
                  <a:pt x="16157" y="13115"/>
                </a:lnTo>
                <a:lnTo>
                  <a:pt x="16206" y="13067"/>
                </a:lnTo>
                <a:lnTo>
                  <a:pt x="16206" y="12994"/>
                </a:lnTo>
                <a:lnTo>
                  <a:pt x="16181" y="12702"/>
                </a:lnTo>
                <a:lnTo>
                  <a:pt x="16181" y="12410"/>
                </a:lnTo>
                <a:close/>
                <a:moveTo>
                  <a:pt x="10025" y="12750"/>
                </a:moveTo>
                <a:lnTo>
                  <a:pt x="9977" y="12994"/>
                </a:lnTo>
                <a:lnTo>
                  <a:pt x="9928" y="13213"/>
                </a:lnTo>
                <a:lnTo>
                  <a:pt x="9928" y="13261"/>
                </a:lnTo>
                <a:lnTo>
                  <a:pt x="9563" y="13432"/>
                </a:lnTo>
                <a:lnTo>
                  <a:pt x="9563" y="13286"/>
                </a:lnTo>
                <a:lnTo>
                  <a:pt x="9563" y="13164"/>
                </a:lnTo>
                <a:lnTo>
                  <a:pt x="9539" y="13067"/>
                </a:lnTo>
                <a:lnTo>
                  <a:pt x="9539" y="13042"/>
                </a:lnTo>
                <a:lnTo>
                  <a:pt x="9563" y="13018"/>
                </a:lnTo>
                <a:lnTo>
                  <a:pt x="9782" y="12896"/>
                </a:lnTo>
                <a:lnTo>
                  <a:pt x="10025" y="12750"/>
                </a:lnTo>
                <a:close/>
                <a:moveTo>
                  <a:pt x="8030" y="13261"/>
                </a:moveTo>
                <a:lnTo>
                  <a:pt x="8322" y="13432"/>
                </a:lnTo>
                <a:lnTo>
                  <a:pt x="8614" y="13553"/>
                </a:lnTo>
                <a:lnTo>
                  <a:pt x="8565" y="13675"/>
                </a:lnTo>
                <a:lnTo>
                  <a:pt x="8541" y="13870"/>
                </a:lnTo>
                <a:lnTo>
                  <a:pt x="8419" y="13724"/>
                </a:lnTo>
                <a:lnTo>
                  <a:pt x="8298" y="13602"/>
                </a:lnTo>
                <a:lnTo>
                  <a:pt x="8030" y="13383"/>
                </a:lnTo>
                <a:lnTo>
                  <a:pt x="8030" y="13261"/>
                </a:lnTo>
                <a:close/>
                <a:moveTo>
                  <a:pt x="9247" y="13261"/>
                </a:moveTo>
                <a:lnTo>
                  <a:pt x="9247" y="13383"/>
                </a:lnTo>
                <a:lnTo>
                  <a:pt x="9271" y="13578"/>
                </a:lnTo>
                <a:lnTo>
                  <a:pt x="9052" y="13724"/>
                </a:lnTo>
                <a:lnTo>
                  <a:pt x="8857" y="13894"/>
                </a:lnTo>
                <a:lnTo>
                  <a:pt x="8857" y="13699"/>
                </a:lnTo>
                <a:lnTo>
                  <a:pt x="8857" y="13626"/>
                </a:lnTo>
                <a:lnTo>
                  <a:pt x="8930" y="13602"/>
                </a:lnTo>
                <a:lnTo>
                  <a:pt x="8979" y="13553"/>
                </a:lnTo>
                <a:lnTo>
                  <a:pt x="9052" y="13456"/>
                </a:lnTo>
                <a:lnTo>
                  <a:pt x="9101" y="13407"/>
                </a:lnTo>
                <a:lnTo>
                  <a:pt x="9149" y="13334"/>
                </a:lnTo>
                <a:lnTo>
                  <a:pt x="9247" y="13261"/>
                </a:lnTo>
                <a:close/>
                <a:moveTo>
                  <a:pt x="4550" y="0"/>
                </a:moveTo>
                <a:lnTo>
                  <a:pt x="4185" y="24"/>
                </a:lnTo>
                <a:lnTo>
                  <a:pt x="3845" y="49"/>
                </a:lnTo>
                <a:lnTo>
                  <a:pt x="3504" y="122"/>
                </a:lnTo>
                <a:lnTo>
                  <a:pt x="3042" y="243"/>
                </a:lnTo>
                <a:lnTo>
                  <a:pt x="2580" y="414"/>
                </a:lnTo>
                <a:lnTo>
                  <a:pt x="1679" y="754"/>
                </a:lnTo>
                <a:lnTo>
                  <a:pt x="1290" y="876"/>
                </a:lnTo>
                <a:lnTo>
                  <a:pt x="852" y="1046"/>
                </a:lnTo>
                <a:lnTo>
                  <a:pt x="633" y="1168"/>
                </a:lnTo>
                <a:lnTo>
                  <a:pt x="438" y="1290"/>
                </a:lnTo>
                <a:lnTo>
                  <a:pt x="292" y="1436"/>
                </a:lnTo>
                <a:lnTo>
                  <a:pt x="195" y="1606"/>
                </a:lnTo>
                <a:lnTo>
                  <a:pt x="171" y="1703"/>
                </a:lnTo>
                <a:lnTo>
                  <a:pt x="195" y="1801"/>
                </a:lnTo>
                <a:lnTo>
                  <a:pt x="122" y="2093"/>
                </a:lnTo>
                <a:lnTo>
                  <a:pt x="73" y="2409"/>
                </a:lnTo>
                <a:lnTo>
                  <a:pt x="49" y="2725"/>
                </a:lnTo>
                <a:lnTo>
                  <a:pt x="49" y="3066"/>
                </a:lnTo>
                <a:lnTo>
                  <a:pt x="73" y="3699"/>
                </a:lnTo>
                <a:lnTo>
                  <a:pt x="98" y="4331"/>
                </a:lnTo>
                <a:lnTo>
                  <a:pt x="122" y="5183"/>
                </a:lnTo>
                <a:lnTo>
                  <a:pt x="122" y="6034"/>
                </a:lnTo>
                <a:lnTo>
                  <a:pt x="98" y="6886"/>
                </a:lnTo>
                <a:lnTo>
                  <a:pt x="25" y="7738"/>
                </a:lnTo>
                <a:lnTo>
                  <a:pt x="0" y="8468"/>
                </a:lnTo>
                <a:lnTo>
                  <a:pt x="0" y="9198"/>
                </a:lnTo>
                <a:lnTo>
                  <a:pt x="0" y="9928"/>
                </a:lnTo>
                <a:lnTo>
                  <a:pt x="49" y="10633"/>
                </a:lnTo>
                <a:lnTo>
                  <a:pt x="122" y="11680"/>
                </a:lnTo>
                <a:lnTo>
                  <a:pt x="122" y="12045"/>
                </a:lnTo>
                <a:lnTo>
                  <a:pt x="122" y="12166"/>
                </a:lnTo>
                <a:lnTo>
                  <a:pt x="171" y="12264"/>
                </a:lnTo>
                <a:lnTo>
                  <a:pt x="195" y="12337"/>
                </a:lnTo>
                <a:lnTo>
                  <a:pt x="292" y="12385"/>
                </a:lnTo>
                <a:lnTo>
                  <a:pt x="341" y="12410"/>
                </a:lnTo>
                <a:lnTo>
                  <a:pt x="365" y="12507"/>
                </a:lnTo>
                <a:lnTo>
                  <a:pt x="414" y="12580"/>
                </a:lnTo>
                <a:lnTo>
                  <a:pt x="487" y="12629"/>
                </a:lnTo>
                <a:lnTo>
                  <a:pt x="584" y="12629"/>
                </a:lnTo>
                <a:lnTo>
                  <a:pt x="803" y="12580"/>
                </a:lnTo>
                <a:lnTo>
                  <a:pt x="803" y="12896"/>
                </a:lnTo>
                <a:lnTo>
                  <a:pt x="803" y="13188"/>
                </a:lnTo>
                <a:lnTo>
                  <a:pt x="828" y="13334"/>
                </a:lnTo>
                <a:lnTo>
                  <a:pt x="876" y="13480"/>
                </a:lnTo>
                <a:lnTo>
                  <a:pt x="925" y="13529"/>
                </a:lnTo>
                <a:lnTo>
                  <a:pt x="998" y="13578"/>
                </a:lnTo>
                <a:lnTo>
                  <a:pt x="1144" y="13578"/>
                </a:lnTo>
                <a:lnTo>
                  <a:pt x="1217" y="13553"/>
                </a:lnTo>
                <a:lnTo>
                  <a:pt x="1241" y="13529"/>
                </a:lnTo>
                <a:lnTo>
                  <a:pt x="1363" y="13529"/>
                </a:lnTo>
                <a:lnTo>
                  <a:pt x="1485" y="13505"/>
                </a:lnTo>
                <a:lnTo>
                  <a:pt x="1704" y="13432"/>
                </a:lnTo>
                <a:lnTo>
                  <a:pt x="2142" y="13310"/>
                </a:lnTo>
                <a:lnTo>
                  <a:pt x="2604" y="13213"/>
                </a:lnTo>
                <a:lnTo>
                  <a:pt x="3188" y="13140"/>
                </a:lnTo>
                <a:lnTo>
                  <a:pt x="3772" y="13091"/>
                </a:lnTo>
                <a:lnTo>
                  <a:pt x="4356" y="13067"/>
                </a:lnTo>
                <a:lnTo>
                  <a:pt x="4940" y="13091"/>
                </a:lnTo>
                <a:lnTo>
                  <a:pt x="5402" y="13115"/>
                </a:lnTo>
                <a:lnTo>
                  <a:pt x="5937" y="13164"/>
                </a:lnTo>
                <a:lnTo>
                  <a:pt x="6473" y="13261"/>
                </a:lnTo>
                <a:lnTo>
                  <a:pt x="6740" y="13334"/>
                </a:lnTo>
                <a:lnTo>
                  <a:pt x="7008" y="13407"/>
                </a:lnTo>
                <a:lnTo>
                  <a:pt x="7251" y="13505"/>
                </a:lnTo>
                <a:lnTo>
                  <a:pt x="7495" y="13626"/>
                </a:lnTo>
                <a:lnTo>
                  <a:pt x="7714" y="13772"/>
                </a:lnTo>
                <a:lnTo>
                  <a:pt x="7908" y="13918"/>
                </a:lnTo>
                <a:lnTo>
                  <a:pt x="8079" y="14088"/>
                </a:lnTo>
                <a:lnTo>
                  <a:pt x="8225" y="14307"/>
                </a:lnTo>
                <a:lnTo>
                  <a:pt x="8322" y="14526"/>
                </a:lnTo>
                <a:lnTo>
                  <a:pt x="8371" y="14794"/>
                </a:lnTo>
                <a:lnTo>
                  <a:pt x="8419" y="14891"/>
                </a:lnTo>
                <a:lnTo>
                  <a:pt x="8468" y="14940"/>
                </a:lnTo>
                <a:lnTo>
                  <a:pt x="8565" y="14964"/>
                </a:lnTo>
                <a:lnTo>
                  <a:pt x="8638" y="14964"/>
                </a:lnTo>
                <a:lnTo>
                  <a:pt x="8736" y="14916"/>
                </a:lnTo>
                <a:lnTo>
                  <a:pt x="8809" y="14843"/>
                </a:lnTo>
                <a:lnTo>
                  <a:pt x="8857" y="14770"/>
                </a:lnTo>
                <a:lnTo>
                  <a:pt x="8857" y="14648"/>
                </a:lnTo>
                <a:lnTo>
                  <a:pt x="8833" y="14599"/>
                </a:lnTo>
                <a:lnTo>
                  <a:pt x="9052" y="14332"/>
                </a:lnTo>
                <a:lnTo>
                  <a:pt x="9247" y="14113"/>
                </a:lnTo>
                <a:lnTo>
                  <a:pt x="9514" y="13943"/>
                </a:lnTo>
                <a:lnTo>
                  <a:pt x="9806" y="13772"/>
                </a:lnTo>
                <a:lnTo>
                  <a:pt x="10220" y="13602"/>
                </a:lnTo>
                <a:lnTo>
                  <a:pt x="10658" y="13456"/>
                </a:lnTo>
                <a:lnTo>
                  <a:pt x="11096" y="13334"/>
                </a:lnTo>
                <a:lnTo>
                  <a:pt x="11534" y="13261"/>
                </a:lnTo>
                <a:lnTo>
                  <a:pt x="12045" y="13188"/>
                </a:lnTo>
                <a:lnTo>
                  <a:pt x="12580" y="13140"/>
                </a:lnTo>
                <a:lnTo>
                  <a:pt x="13626" y="13091"/>
                </a:lnTo>
                <a:lnTo>
                  <a:pt x="13967" y="13091"/>
                </a:lnTo>
                <a:lnTo>
                  <a:pt x="14308" y="13115"/>
                </a:lnTo>
                <a:lnTo>
                  <a:pt x="14648" y="13140"/>
                </a:lnTo>
                <a:lnTo>
                  <a:pt x="14965" y="13188"/>
                </a:lnTo>
                <a:lnTo>
                  <a:pt x="15305" y="13261"/>
                </a:lnTo>
                <a:lnTo>
                  <a:pt x="15622" y="13359"/>
                </a:lnTo>
                <a:lnTo>
                  <a:pt x="15938" y="13480"/>
                </a:lnTo>
                <a:lnTo>
                  <a:pt x="16254" y="13651"/>
                </a:lnTo>
                <a:lnTo>
                  <a:pt x="16303" y="13675"/>
                </a:lnTo>
                <a:lnTo>
                  <a:pt x="16376" y="13675"/>
                </a:lnTo>
                <a:lnTo>
                  <a:pt x="16425" y="13651"/>
                </a:lnTo>
                <a:lnTo>
                  <a:pt x="16473" y="13626"/>
                </a:lnTo>
                <a:lnTo>
                  <a:pt x="16522" y="13578"/>
                </a:lnTo>
                <a:lnTo>
                  <a:pt x="16546" y="13529"/>
                </a:lnTo>
                <a:lnTo>
                  <a:pt x="16571" y="13456"/>
                </a:lnTo>
                <a:lnTo>
                  <a:pt x="16571" y="13407"/>
                </a:lnTo>
                <a:lnTo>
                  <a:pt x="16595" y="13310"/>
                </a:lnTo>
                <a:lnTo>
                  <a:pt x="16595" y="12921"/>
                </a:lnTo>
                <a:lnTo>
                  <a:pt x="16571" y="12531"/>
                </a:lnTo>
                <a:lnTo>
                  <a:pt x="16765" y="12556"/>
                </a:lnTo>
                <a:lnTo>
                  <a:pt x="16911" y="12556"/>
                </a:lnTo>
                <a:lnTo>
                  <a:pt x="17082" y="12531"/>
                </a:lnTo>
                <a:lnTo>
                  <a:pt x="17228" y="12483"/>
                </a:lnTo>
                <a:lnTo>
                  <a:pt x="17301" y="12458"/>
                </a:lnTo>
                <a:lnTo>
                  <a:pt x="17325" y="12410"/>
                </a:lnTo>
                <a:lnTo>
                  <a:pt x="17374" y="12361"/>
                </a:lnTo>
                <a:lnTo>
                  <a:pt x="17374" y="12312"/>
                </a:lnTo>
                <a:lnTo>
                  <a:pt x="17398" y="12264"/>
                </a:lnTo>
                <a:lnTo>
                  <a:pt x="17374" y="12191"/>
                </a:lnTo>
                <a:lnTo>
                  <a:pt x="17349" y="12142"/>
                </a:lnTo>
                <a:lnTo>
                  <a:pt x="17301" y="12118"/>
                </a:lnTo>
                <a:lnTo>
                  <a:pt x="17325" y="11972"/>
                </a:lnTo>
                <a:lnTo>
                  <a:pt x="17349" y="11826"/>
                </a:lnTo>
                <a:lnTo>
                  <a:pt x="17349" y="11558"/>
                </a:lnTo>
                <a:lnTo>
                  <a:pt x="17325" y="10998"/>
                </a:lnTo>
                <a:lnTo>
                  <a:pt x="17301" y="8881"/>
                </a:lnTo>
                <a:lnTo>
                  <a:pt x="17301" y="7178"/>
                </a:lnTo>
                <a:lnTo>
                  <a:pt x="17301" y="6326"/>
                </a:lnTo>
                <a:lnTo>
                  <a:pt x="17349" y="5475"/>
                </a:lnTo>
                <a:lnTo>
                  <a:pt x="17374" y="4380"/>
                </a:lnTo>
                <a:lnTo>
                  <a:pt x="17374" y="3820"/>
                </a:lnTo>
                <a:lnTo>
                  <a:pt x="17374" y="3285"/>
                </a:lnTo>
                <a:lnTo>
                  <a:pt x="17349" y="2920"/>
                </a:lnTo>
                <a:lnTo>
                  <a:pt x="17325" y="2531"/>
                </a:lnTo>
                <a:lnTo>
                  <a:pt x="17301" y="2336"/>
                </a:lnTo>
                <a:lnTo>
                  <a:pt x="17276" y="2141"/>
                </a:lnTo>
                <a:lnTo>
                  <a:pt x="17228" y="1971"/>
                </a:lnTo>
                <a:lnTo>
                  <a:pt x="17130" y="1801"/>
                </a:lnTo>
                <a:lnTo>
                  <a:pt x="17179" y="1728"/>
                </a:lnTo>
                <a:lnTo>
                  <a:pt x="17203" y="1630"/>
                </a:lnTo>
                <a:lnTo>
                  <a:pt x="17203" y="1557"/>
                </a:lnTo>
                <a:lnTo>
                  <a:pt x="17155" y="1460"/>
                </a:lnTo>
                <a:lnTo>
                  <a:pt x="16911" y="1217"/>
                </a:lnTo>
                <a:lnTo>
                  <a:pt x="16644" y="998"/>
                </a:lnTo>
                <a:lnTo>
                  <a:pt x="16352" y="803"/>
                </a:lnTo>
                <a:lnTo>
                  <a:pt x="16035" y="633"/>
                </a:lnTo>
                <a:lnTo>
                  <a:pt x="15719" y="487"/>
                </a:lnTo>
                <a:lnTo>
                  <a:pt x="15378" y="365"/>
                </a:lnTo>
                <a:lnTo>
                  <a:pt x="15038" y="268"/>
                </a:lnTo>
                <a:lnTo>
                  <a:pt x="14697" y="195"/>
                </a:lnTo>
                <a:lnTo>
                  <a:pt x="14356" y="146"/>
                </a:lnTo>
                <a:lnTo>
                  <a:pt x="14016" y="97"/>
                </a:lnTo>
                <a:lnTo>
                  <a:pt x="13626" y="49"/>
                </a:lnTo>
                <a:lnTo>
                  <a:pt x="13261" y="24"/>
                </a:lnTo>
                <a:lnTo>
                  <a:pt x="12896" y="24"/>
                </a:lnTo>
                <a:lnTo>
                  <a:pt x="12531" y="49"/>
                </a:lnTo>
                <a:lnTo>
                  <a:pt x="12166" y="97"/>
                </a:lnTo>
                <a:lnTo>
                  <a:pt x="11826" y="170"/>
                </a:lnTo>
                <a:lnTo>
                  <a:pt x="11583" y="243"/>
                </a:lnTo>
                <a:lnTo>
                  <a:pt x="11339" y="316"/>
                </a:lnTo>
                <a:lnTo>
                  <a:pt x="10877" y="560"/>
                </a:lnTo>
                <a:lnTo>
                  <a:pt x="10415" y="803"/>
                </a:lnTo>
                <a:lnTo>
                  <a:pt x="9977" y="1046"/>
                </a:lnTo>
                <a:lnTo>
                  <a:pt x="9441" y="1338"/>
                </a:lnTo>
                <a:lnTo>
                  <a:pt x="9125" y="1509"/>
                </a:lnTo>
                <a:lnTo>
                  <a:pt x="8857" y="1703"/>
                </a:lnTo>
                <a:lnTo>
                  <a:pt x="8809" y="1679"/>
                </a:lnTo>
                <a:lnTo>
                  <a:pt x="8687" y="1679"/>
                </a:lnTo>
                <a:lnTo>
                  <a:pt x="8638" y="1728"/>
                </a:lnTo>
                <a:lnTo>
                  <a:pt x="8419" y="1460"/>
                </a:lnTo>
                <a:lnTo>
                  <a:pt x="8152" y="1217"/>
                </a:lnTo>
                <a:lnTo>
                  <a:pt x="7884" y="1022"/>
                </a:lnTo>
                <a:lnTo>
                  <a:pt x="7592" y="803"/>
                </a:lnTo>
                <a:lnTo>
                  <a:pt x="7276" y="633"/>
                </a:lnTo>
                <a:lnTo>
                  <a:pt x="6959" y="487"/>
                </a:lnTo>
                <a:lnTo>
                  <a:pt x="6643" y="341"/>
                </a:lnTo>
                <a:lnTo>
                  <a:pt x="6302" y="243"/>
                </a:lnTo>
                <a:lnTo>
                  <a:pt x="5962" y="146"/>
                </a:lnTo>
                <a:lnTo>
                  <a:pt x="5597" y="73"/>
                </a:lnTo>
                <a:lnTo>
                  <a:pt x="5256" y="24"/>
                </a:lnTo>
                <a:lnTo>
                  <a:pt x="48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txBox="1"/>
          <p:nvPr/>
        </p:nvSpPr>
        <p:spPr>
          <a:xfrm>
            <a:off x="2635875" y="3112650"/>
            <a:ext cx="6023400" cy="178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Calibri"/>
                <a:ea typeface="Calibri"/>
                <a:cs typeface="Calibri"/>
                <a:sym typeface="Calibri"/>
              </a:rPr>
              <a:t>Open access benefits readers who may otherwise struggle to afford access to scholarship</a:t>
            </a:r>
            <a:endParaRPr sz="2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Authors Alliance WIB (R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6428</Words>
  <Application>Microsoft Macintosh PowerPoint</Application>
  <PresentationFormat>On-screen Show (16:9)</PresentationFormat>
  <Paragraphs>261</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Merriweather</vt:lpstr>
      <vt:lpstr>Arial</vt:lpstr>
      <vt:lpstr>Authors Alliance WIB (RR)</vt:lpstr>
      <vt:lpstr>UNDERSTANDING  OPEN ACCESS WHEN, WHY &amp; HOW TO MAKE YOUR WORK OPENLY ACCESSIBLE </vt:lpstr>
      <vt:lpstr>PowerPoint Presentation</vt:lpstr>
      <vt:lpstr>PowerPoint Presentation</vt:lpstr>
      <vt:lpstr>What is Open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Access Policies</vt:lpstr>
      <vt:lpstr>PowerPoint Presentation</vt:lpstr>
      <vt:lpstr>PowerPoint Presentation</vt:lpstr>
      <vt:lpstr>PowerPoint Presentation</vt:lpstr>
      <vt:lpstr>How “Open” Do You Want to Make Your Work?</vt:lpstr>
      <vt:lpstr>PowerPoint Presentation</vt:lpstr>
      <vt:lpstr>PowerPoint Presentation</vt:lpstr>
      <vt:lpstr>PowerPoint Presentation</vt:lpstr>
      <vt:lpstr>PowerPoint Presentation</vt:lpstr>
      <vt:lpstr>PowerPoint Presentation</vt:lpstr>
      <vt:lpstr>How Do You Want to Publish Your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OPEN ACCESS WHEN, WHY &amp; HOW TO MAKE YOUR WORK OPENLY ACCESSIBLE </dc:title>
  <cp:lastModifiedBy>Brianna Schofield</cp:lastModifiedBy>
  <cp:revision>2</cp:revision>
  <dcterms:modified xsi:type="dcterms:W3CDTF">2020-04-23T18:35:14Z</dcterms:modified>
</cp:coreProperties>
</file>